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59"/>
  </p:notesMasterIdLst>
  <p:sldIdLst>
    <p:sldId id="257" r:id="rId2"/>
    <p:sldId id="405" r:id="rId3"/>
    <p:sldId id="458" r:id="rId4"/>
    <p:sldId id="459" r:id="rId5"/>
    <p:sldId id="464" r:id="rId6"/>
    <p:sldId id="460" r:id="rId7"/>
    <p:sldId id="461" r:id="rId8"/>
    <p:sldId id="462" r:id="rId9"/>
    <p:sldId id="463" r:id="rId10"/>
    <p:sldId id="465" r:id="rId11"/>
    <p:sldId id="466" r:id="rId12"/>
    <p:sldId id="412" r:id="rId13"/>
    <p:sldId id="407" r:id="rId14"/>
    <p:sldId id="408" r:id="rId15"/>
    <p:sldId id="414" r:id="rId16"/>
    <p:sldId id="415" r:id="rId17"/>
    <p:sldId id="435" r:id="rId18"/>
    <p:sldId id="436" r:id="rId19"/>
    <p:sldId id="437" r:id="rId20"/>
    <p:sldId id="467" r:id="rId21"/>
    <p:sldId id="468" r:id="rId22"/>
    <p:sldId id="469" r:id="rId23"/>
    <p:sldId id="470" r:id="rId24"/>
    <p:sldId id="471" r:id="rId25"/>
    <p:sldId id="472" r:id="rId26"/>
    <p:sldId id="473" r:id="rId27"/>
    <p:sldId id="474" r:id="rId28"/>
    <p:sldId id="475" r:id="rId29"/>
    <p:sldId id="425" r:id="rId30"/>
    <p:sldId id="291" r:id="rId31"/>
    <p:sldId id="293" r:id="rId32"/>
    <p:sldId id="434" r:id="rId33"/>
    <p:sldId id="295" r:id="rId34"/>
    <p:sldId id="438" r:id="rId35"/>
    <p:sldId id="452" r:id="rId36"/>
    <p:sldId id="451" r:id="rId37"/>
    <p:sldId id="439" r:id="rId38"/>
    <p:sldId id="440" r:id="rId39"/>
    <p:sldId id="476" r:id="rId40"/>
    <p:sldId id="477" r:id="rId41"/>
    <p:sldId id="441" r:id="rId42"/>
    <p:sldId id="442" r:id="rId43"/>
    <p:sldId id="443" r:id="rId44"/>
    <p:sldId id="444" r:id="rId45"/>
    <p:sldId id="453" r:id="rId46"/>
    <p:sldId id="454" r:id="rId47"/>
    <p:sldId id="455" r:id="rId48"/>
    <p:sldId id="456" r:id="rId49"/>
    <p:sldId id="457" r:id="rId50"/>
    <p:sldId id="478" r:id="rId51"/>
    <p:sldId id="427" r:id="rId52"/>
    <p:sldId id="428" r:id="rId53"/>
    <p:sldId id="429" r:id="rId54"/>
    <p:sldId id="430" r:id="rId55"/>
    <p:sldId id="431" r:id="rId56"/>
    <p:sldId id="432" r:id="rId57"/>
    <p:sldId id="445" r:id="rId5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06" autoAdjust="0"/>
    <p:restoredTop sz="94807" autoAdjust="0"/>
  </p:normalViewPr>
  <p:slideViewPr>
    <p:cSldViewPr>
      <p:cViewPr varScale="1">
        <p:scale>
          <a:sx n="92" d="100"/>
          <a:sy n="92" d="100"/>
        </p:scale>
        <p:origin x="56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4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08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792AB54-A729-4297-8785-536CD7162D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41275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8CD5263-4FD4-4779-B81A-209B36881185}" type="slidenum">
              <a:rPr lang="en-US" altLang="zh-CN" sz="1200" smtClean="0"/>
              <a:pPr eaLnBrk="1" hangingPunct="1"/>
              <a:t>1</a:t>
            </a:fld>
            <a:endParaRPr lang="en-US" altLang="zh-CN" sz="1200" smtClean="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51743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903B93E-562E-4D31-90D8-F4552E5B2853}" type="slidenum">
              <a:rPr lang="en-US" altLang="zh-CN" sz="1200" smtClean="0"/>
              <a:pPr eaLnBrk="1" hangingPunct="1"/>
              <a:t>31</a:t>
            </a:fld>
            <a:endParaRPr lang="en-US" altLang="zh-CN" sz="1200" smtClean="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90014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903B93E-562E-4D31-90D8-F4552E5B2853}" type="slidenum">
              <a:rPr lang="en-US" altLang="zh-CN" sz="1200" smtClean="0"/>
              <a:pPr eaLnBrk="1" hangingPunct="1"/>
              <a:t>32</a:t>
            </a:fld>
            <a:endParaRPr lang="en-US" altLang="zh-CN" sz="1200" smtClean="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008907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0DA2554-FB30-45A1-B127-5C3D62ADF5A7}" type="slidenum">
              <a:rPr lang="en-US" altLang="zh-CN" sz="1200" smtClean="0"/>
              <a:pPr eaLnBrk="1" hangingPunct="1"/>
              <a:t>33</a:t>
            </a:fld>
            <a:endParaRPr lang="en-US" altLang="zh-CN" sz="1200" smtClean="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58123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Venn Diagram</a:t>
            </a:r>
            <a:r>
              <a:rPr lang="zh-CN" altLang="en-US" dirty="0" smtClean="0"/>
              <a:t>：文氏图，集合论中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92AB54-A729-4297-8785-536CD7162D15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7527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0DA2554-FB30-45A1-B127-5C3D62ADF5A7}" type="slidenum">
              <a:rPr lang="en-US" altLang="zh-CN" sz="1200" smtClean="0"/>
              <a:pPr eaLnBrk="1" hangingPunct="1"/>
              <a:t>36</a:t>
            </a:fld>
            <a:endParaRPr lang="en-US" altLang="zh-CN" sz="1200" smtClean="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1148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sz="12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1200" b="1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12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12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12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zh-CN" altLang="en-US" dirty="0" smtClean="0"/>
                  <a:t> 不能用代数的方法两边同时减去一个数，等式成立。得出：</a:t>
                </a:r>
                <a14:m>
                  <m:oMath xmlns:m="http://schemas.openxmlformats.org/officeDocument/2006/math">
                    <m:r>
                      <a:rPr lang="en-US" altLang="zh-CN" sz="12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12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1200" b="1" i="1" smtClean="0">
                        <a:solidFill>
                          <a:srgbClr val="FF0000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altLang="zh-CN" sz="1200" b="1" i="0" smtClean="0">
                    <a:solidFill>
                      <a:srgbClr val="FF0000"/>
                    </a:solidFill>
                    <a:latin typeface="Cambria Math"/>
                  </a:rPr>
                  <a:t>𝒙+𝒙=𝒙</a:t>
                </a:r>
                <a:r>
                  <a:rPr lang="zh-CN" altLang="en-US" dirty="0" smtClean="0"/>
                  <a:t> 不能用代数的方法两边同时减去一个数，等式成立。得出：</a:t>
                </a:r>
                <a:r>
                  <a:rPr lang="en-US" altLang="zh-CN" sz="1200" b="1" i="0" smtClean="0">
                    <a:solidFill>
                      <a:srgbClr val="FF0000"/>
                    </a:solidFill>
                    <a:latin typeface="Cambria Math"/>
                  </a:rPr>
                  <a:t>𝒙=𝟎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92AB54-A729-4297-8785-536CD7162D15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8081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92AB54-A729-4297-8785-536CD7162D15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802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C9FDD10-053B-4CEE-B2DA-6D2353709CED}" type="slidenum">
              <a:rPr lang="en-US" altLang="zh-CN" sz="1200" smtClean="0"/>
              <a:pPr eaLnBrk="1" hangingPunct="1"/>
              <a:t>2</a:t>
            </a:fld>
            <a:endParaRPr lang="en-US" altLang="zh-CN" sz="1200" smtClean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64133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  <a:tabLst>
                <a:tab pos="3670300" algn="l"/>
              </a:tabLst>
            </a:pPr>
            <a:r>
              <a:rPr lang="en-US" altLang="zh-CN" sz="1200" dirty="0" smtClean="0"/>
              <a:t>Closure   </a:t>
            </a:r>
            <a:r>
              <a:rPr lang="zh-CN" altLang="en-US" sz="1200" dirty="0" smtClean="0"/>
              <a:t>闭合性</a:t>
            </a:r>
            <a:endParaRPr lang="en-US" altLang="zh-CN" sz="1200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altLang="zh-CN" sz="1200" dirty="0" smtClean="0"/>
              <a:t>Identity element	</a:t>
            </a:r>
            <a:r>
              <a:rPr lang="zh-CN" altLang="en-US" sz="1200" dirty="0" smtClean="0"/>
              <a:t>单位元</a:t>
            </a:r>
            <a:endParaRPr lang="en-US" altLang="zh-CN" sz="1200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  <a:tabLst>
                <a:tab pos="3670300" algn="l"/>
              </a:tabLst>
            </a:pPr>
            <a:r>
              <a:rPr lang="en-US" altLang="zh-CN" sz="1200" dirty="0" smtClean="0"/>
              <a:t>Inverse  </a:t>
            </a:r>
            <a:r>
              <a:rPr lang="zh-CN" altLang="en-US" sz="1200" dirty="0" smtClean="0"/>
              <a:t>逆</a:t>
            </a:r>
            <a:endParaRPr lang="en-US" altLang="zh-CN" sz="1200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  <a:tabLst>
                <a:tab pos="4572000" algn="l"/>
              </a:tabLst>
            </a:pPr>
            <a:r>
              <a:rPr lang="en-US" altLang="zh-CN" sz="1200" dirty="0" smtClean="0"/>
              <a:t>Associative law  </a:t>
            </a:r>
            <a:r>
              <a:rPr lang="zh-CN" altLang="en-US" sz="1200" dirty="0" smtClean="0"/>
              <a:t>结合律</a:t>
            </a:r>
            <a:endParaRPr lang="en-US" altLang="zh-CN" sz="1200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  <a:tabLst>
                <a:tab pos="4572000" algn="l"/>
              </a:tabLst>
            </a:pPr>
            <a:r>
              <a:rPr lang="en-US" altLang="zh-CN" sz="1200" dirty="0" smtClean="0"/>
              <a:t>Commutative law  </a:t>
            </a:r>
            <a:r>
              <a:rPr lang="zh-CN" altLang="en-US" sz="1200" dirty="0" smtClean="0"/>
              <a:t>交换律</a:t>
            </a:r>
            <a:endParaRPr lang="en-US" altLang="zh-CN" sz="1200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  <a:tabLst>
                <a:tab pos="4572000" algn="l"/>
              </a:tabLst>
            </a:pPr>
            <a:r>
              <a:rPr lang="en-US" altLang="zh-CN" sz="1200" dirty="0" smtClean="0"/>
              <a:t>Distributive law  </a:t>
            </a:r>
            <a:r>
              <a:rPr lang="zh-CN" altLang="en-US" sz="1200" dirty="0" smtClean="0"/>
              <a:t>分配律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92AB54-A729-4297-8785-536CD7162D15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7981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D5A4166-0DB1-4D9C-B7EA-4A4B722F03D1}" type="slidenum">
              <a:rPr lang="en-US" altLang="zh-CN" sz="1200" smtClean="0"/>
              <a:pPr eaLnBrk="1" hangingPunct="1"/>
              <a:t>13</a:t>
            </a:fld>
            <a:endParaRPr lang="en-US" altLang="zh-CN" sz="1200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695961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D5A4166-0DB1-4D9C-B7EA-4A4B722F03D1}" type="slidenum">
              <a:rPr lang="en-US" altLang="zh-CN" sz="1200" smtClean="0"/>
              <a:pPr eaLnBrk="1" hangingPunct="1"/>
              <a:t>14</a:t>
            </a:fld>
            <a:endParaRPr lang="en-US" altLang="zh-CN" sz="1200" smtClean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355925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公理对不对，这个问题对数学家是没有意义的。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数学家只说：</a:t>
            </a:r>
            <a:r>
              <a:rPr lang="zh-CN" altLang="en-US" b="1" dirty="0" smtClean="0"/>
              <a:t>如果某一些对象适合于这些公理，它一定也适合于从公理推出的定理。</a:t>
            </a:r>
            <a:endParaRPr lang="zh-CN" altLang="zh-CN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92AB54-A729-4297-8785-536CD7162D15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771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92AB54-A729-4297-8785-536CD7162D15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771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92AB54-A729-4297-8785-536CD7162D15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3503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0F57257-3070-45E1-A8AC-B5E45E8B260E}" type="slidenum">
              <a:rPr lang="en-US" altLang="zh-CN" sz="1200" smtClean="0"/>
              <a:pPr eaLnBrk="1" hangingPunct="1"/>
              <a:t>30</a:t>
            </a:fld>
            <a:endParaRPr lang="en-US" altLang="zh-CN" sz="1200" smtClean="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2596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rgbClr val="CE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4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bg>
      <p:bgPr>
        <a:solidFill>
          <a:srgbClr val="CE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980728"/>
          </a:xfrm>
          <a:prstGeom prst="rect">
            <a:avLst/>
          </a:prstGeom>
          <a:solidFill>
            <a:srgbClr val="B3D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40"/>
            <a:ext cx="9144000" cy="93610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67C63-F72C-4F6C-88F4-156A0B6DC1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1031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zh-CN" altLang="zh-CN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pPr>
              <a:defRPr/>
            </a:pPr>
            <a:fld id="{4950F430-6009-45C3-A17E-2BBD7AE286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22" r:id="rId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13.jpeg"/><Relationship Id="rId2" Type="http://schemas.openxmlformats.org/officeDocument/2006/relationships/tags" Target="../tags/tag1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tags" Target="../tags/tag20.xml"/><Relationship Id="rId18" Type="http://schemas.openxmlformats.org/officeDocument/2006/relationships/image" Target="../media/image20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15.wmf"/><Relationship Id="rId17" Type="http://schemas.openxmlformats.org/officeDocument/2006/relationships/tags" Target="../tags/tag22.xml"/><Relationship Id="rId2" Type="http://schemas.openxmlformats.org/officeDocument/2006/relationships/tags" Target="../tags/tag17.xml"/><Relationship Id="rId16" Type="http://schemas.openxmlformats.org/officeDocument/2006/relationships/image" Target="../media/image19.png"/><Relationship Id="rId1" Type="http://schemas.openxmlformats.org/officeDocument/2006/relationships/vmlDrawing" Target="../drawings/vmlDrawing7.vml"/><Relationship Id="rId6" Type="http://schemas.openxmlformats.org/officeDocument/2006/relationships/tags" Target="../tags/tag21.xml"/><Relationship Id="rId11" Type="http://schemas.openxmlformats.org/officeDocument/2006/relationships/oleObject" Target="../embeddings/oleObject9.bin"/><Relationship Id="rId5" Type="http://schemas.openxmlformats.org/officeDocument/2006/relationships/tags" Target="../tags/tag20.xml"/><Relationship Id="rId15" Type="http://schemas.openxmlformats.org/officeDocument/2006/relationships/tags" Target="../tags/tag21.xml"/><Relationship Id="rId10" Type="http://schemas.openxmlformats.org/officeDocument/2006/relationships/image" Target="../media/image14.wmf"/><Relationship Id="rId4" Type="http://schemas.openxmlformats.org/officeDocument/2006/relationships/tags" Target="../tags/tag19.xml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0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wmf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19.wmf"/><Relationship Id="rId5" Type="http://schemas.openxmlformats.org/officeDocument/2006/relationships/image" Target="../media/image16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oleObject" Target="../embeddings/oleObject19.bin"/><Relationship Id="rId18" Type="http://schemas.openxmlformats.org/officeDocument/2006/relationships/oleObject" Target="../embeddings/oleObject110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2.wmf"/><Relationship Id="rId12" Type="http://schemas.openxmlformats.org/officeDocument/2006/relationships/image" Target="../media/image7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24.wmf"/><Relationship Id="rId5" Type="http://schemas.openxmlformats.org/officeDocument/2006/relationships/image" Target="../media/image21.wmf"/><Relationship Id="rId10" Type="http://schemas.openxmlformats.org/officeDocument/2006/relationships/oleObject" Target="../embeddings/oleObject18.bin"/><Relationship Id="rId19" Type="http://schemas.openxmlformats.org/officeDocument/2006/relationships/image" Target="../media/image200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3.wmf"/><Relationship Id="rId14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0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3" Type="http://schemas.openxmlformats.org/officeDocument/2006/relationships/tags" Target="../tags/tag27.xml"/><Relationship Id="rId7" Type="http://schemas.openxmlformats.org/officeDocument/2006/relationships/image" Target="../media/image37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26.xml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36.wmf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image" Target="../media/image33.wmf"/><Relationship Id="rId17" Type="http://schemas.openxmlformats.org/officeDocument/2006/relationships/oleObject" Target="../embeddings/oleObject24.bin"/><Relationship Id="rId2" Type="http://schemas.openxmlformats.org/officeDocument/2006/relationships/tags" Target="../tags/tag28.xml"/><Relationship Id="rId16" Type="http://schemas.openxmlformats.org/officeDocument/2006/relationships/image" Target="../media/image35.wmf"/><Relationship Id="rId1" Type="http://schemas.openxmlformats.org/officeDocument/2006/relationships/vmlDrawing" Target="../drawings/vmlDrawing11.vml"/><Relationship Id="rId6" Type="http://schemas.openxmlformats.org/officeDocument/2006/relationships/tags" Target="../tags/tag32.xml"/><Relationship Id="rId11" Type="http://schemas.openxmlformats.org/officeDocument/2006/relationships/oleObject" Target="../embeddings/oleObject21.bin"/><Relationship Id="rId5" Type="http://schemas.openxmlformats.org/officeDocument/2006/relationships/tags" Target="../tags/tag31.xml"/><Relationship Id="rId15" Type="http://schemas.openxmlformats.org/officeDocument/2006/relationships/oleObject" Target="../embeddings/oleObject23.bin"/><Relationship Id="rId10" Type="http://schemas.openxmlformats.org/officeDocument/2006/relationships/image" Target="../media/image43.png"/><Relationship Id="rId4" Type="http://schemas.openxmlformats.org/officeDocument/2006/relationships/tags" Target="../tags/tag30.xml"/><Relationship Id="rId9" Type="http://schemas.openxmlformats.org/officeDocument/2006/relationships/tags" Target="../tags/tag28.xml"/><Relationship Id="rId14" Type="http://schemas.openxmlformats.org/officeDocument/2006/relationships/image" Target="../media/image34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tags" Target="../tags/tag35.xml"/><Relationship Id="rId7" Type="http://schemas.openxmlformats.org/officeDocument/2006/relationships/oleObject" Target="../embeddings/oleObject25.bin"/><Relationship Id="rId2" Type="http://schemas.openxmlformats.org/officeDocument/2006/relationships/tags" Target="../tags/tag34.xml"/><Relationship Id="rId1" Type="http://schemas.openxmlformats.org/officeDocument/2006/relationships/vmlDrawing" Target="../drawings/vmlDrawing12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7.xml"/><Relationship Id="rId10" Type="http://schemas.openxmlformats.org/officeDocument/2006/relationships/image" Target="../media/image38.wmf"/><Relationship Id="rId4" Type="http://schemas.openxmlformats.org/officeDocument/2006/relationships/tags" Target="../tags/tag36.xml"/><Relationship Id="rId9" Type="http://schemas.openxmlformats.org/officeDocument/2006/relationships/oleObject" Target="../embeddings/oleObject2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2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2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2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3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3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tags" Target="../tags/tag2.xml"/><Relationship Id="rId7" Type="http://schemas.openxmlformats.org/officeDocument/2006/relationships/oleObject" Target="../embeddings/oleObject1.bin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.xml"/><Relationship Id="rId10" Type="http://schemas.openxmlformats.org/officeDocument/2006/relationships/image" Target="../media/image6.wmf"/><Relationship Id="rId4" Type="http://schemas.openxmlformats.org/officeDocument/2006/relationships/tags" Target="../tags/tag3.xml"/><Relationship Id="rId9" Type="http://schemas.openxmlformats.org/officeDocument/2006/relationships/oleObject" Target="../embeddings/oleObject2.bin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5.png"/><Relationship Id="rId5" Type="http://schemas.openxmlformats.org/officeDocument/2006/relationships/image" Target="../media/image291.png"/><Relationship Id="rId4" Type="http://schemas.openxmlformats.org/officeDocument/2006/relationships/image" Target="../media/image2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41.png"/><Relationship Id="rId12" Type="http://schemas.openxmlformats.org/officeDocument/2006/relationships/image" Target="../media/image37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31.png"/><Relationship Id="rId11" Type="http://schemas.openxmlformats.org/officeDocument/2006/relationships/image" Target="../media/image360.png"/><Relationship Id="rId5" Type="http://schemas.openxmlformats.org/officeDocument/2006/relationships/image" Target="../media/image46.png"/><Relationship Id="rId10" Type="http://schemas.openxmlformats.org/officeDocument/2006/relationships/image" Target="../media/image350.png"/><Relationship Id="rId4" Type="http://schemas.openxmlformats.org/officeDocument/2006/relationships/oleObject" Target="../embeddings/oleObject33.bin"/><Relationship Id="rId9" Type="http://schemas.openxmlformats.org/officeDocument/2006/relationships/image" Target="../media/image3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9.png"/><Relationship Id="rId5" Type="http://schemas.openxmlformats.org/officeDocument/2006/relationships/image" Target="../media/image47.png"/><Relationship Id="rId4" Type="http://schemas.openxmlformats.org/officeDocument/2006/relationships/oleObject" Target="../embeddings/oleObject3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4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2.png"/><Relationship Id="rId5" Type="http://schemas.openxmlformats.org/officeDocument/2006/relationships/image" Target="../media/image430.png"/><Relationship Id="rId4" Type="http://schemas.openxmlformats.org/officeDocument/2006/relationships/image" Target="../media/image3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71.png"/><Relationship Id="rId4" Type="http://schemas.openxmlformats.org/officeDocument/2006/relationships/image" Target="../media/image50.png"/><Relationship Id="rId9" Type="http://schemas.openxmlformats.org/officeDocument/2006/relationships/image" Target="../media/image5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hyperlink" Target="http://en.wikipedia.org/wiki/Augustus_De_Morgan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580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5.png"/><Relationship Id="rId12" Type="http://schemas.openxmlformats.org/officeDocument/2006/relationships/image" Target="../media/image441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431.png"/><Relationship Id="rId5" Type="http://schemas.openxmlformats.org/officeDocument/2006/relationships/image" Target="../media/image54.png"/><Relationship Id="rId10" Type="http://schemas.openxmlformats.org/officeDocument/2006/relationships/image" Target="../media/image571.png"/><Relationship Id="rId4" Type="http://schemas.openxmlformats.org/officeDocument/2006/relationships/oleObject" Target="../embeddings/oleObject35.bin"/><Relationship Id="rId9" Type="http://schemas.openxmlformats.org/officeDocument/2006/relationships/image" Target="../media/image56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37.bin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7.wmf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tags" Target="../tags/tag46.xml"/><Relationship Id="rId7" Type="http://schemas.openxmlformats.org/officeDocument/2006/relationships/oleObject" Target="../embeddings/oleObject38.bin"/><Relationship Id="rId2" Type="http://schemas.openxmlformats.org/officeDocument/2006/relationships/tags" Target="../tags/tag45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8.png"/><Relationship Id="rId5" Type="http://schemas.openxmlformats.org/officeDocument/2006/relationships/tags" Target="../tags/tag45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760.png"/><Relationship Id="rId7" Type="http://schemas.openxmlformats.org/officeDocument/2006/relationships/image" Target="../media/image47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1.png"/><Relationship Id="rId5" Type="http://schemas.openxmlformats.org/officeDocument/2006/relationships/image" Target="../media/image450.png"/><Relationship Id="rId10" Type="http://schemas.openxmlformats.org/officeDocument/2006/relationships/image" Target="../media/image500.png"/><Relationship Id="rId4" Type="http://schemas.openxmlformats.org/officeDocument/2006/relationships/image" Target="../media/image440.png"/><Relationship Id="rId9" Type="http://schemas.openxmlformats.org/officeDocument/2006/relationships/image" Target="../media/image49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520.png"/><Relationship Id="rId7" Type="http://schemas.openxmlformats.org/officeDocument/2006/relationships/image" Target="../media/image56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image" Target="../media/image551.png"/><Relationship Id="rId4" Type="http://schemas.openxmlformats.org/officeDocument/2006/relationships/image" Target="../media/image54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590.png"/><Relationship Id="rId7" Type="http://schemas.openxmlformats.org/officeDocument/2006/relationships/image" Target="../media/image63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5" Type="http://schemas.openxmlformats.org/officeDocument/2006/relationships/image" Target="../media/image610.png"/><Relationship Id="rId4" Type="http://schemas.openxmlformats.org/officeDocument/2006/relationships/image" Target="../media/image600.png"/><Relationship Id="rId9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790.png"/><Relationship Id="rId7" Type="http://schemas.openxmlformats.org/officeDocument/2006/relationships/image" Target="../media/image690.png"/><Relationship Id="rId12" Type="http://schemas.openxmlformats.org/officeDocument/2006/relationships/image" Target="../media/image7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730.png"/><Relationship Id="rId5" Type="http://schemas.openxmlformats.org/officeDocument/2006/relationships/image" Target="../media/image670.png"/><Relationship Id="rId10" Type="http://schemas.openxmlformats.org/officeDocument/2006/relationships/image" Target="../media/image720.png"/><Relationship Id="rId4" Type="http://schemas.openxmlformats.org/officeDocument/2006/relationships/image" Target="../media/image660.png"/><Relationship Id="rId9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821.png"/><Relationship Id="rId7" Type="http://schemas.openxmlformats.org/officeDocument/2006/relationships/image" Target="../media/image80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01.png"/><Relationship Id="rId9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0.png"/><Relationship Id="rId7" Type="http://schemas.openxmlformats.org/officeDocument/2006/relationships/image" Target="../media/image860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png"/><Relationship Id="rId11" Type="http://schemas.openxmlformats.org/officeDocument/2006/relationships/image" Target="../media/image90.png"/><Relationship Id="rId5" Type="http://schemas.openxmlformats.org/officeDocument/2006/relationships/image" Target="../media/image840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6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tags" Target="../tags/tag12.xml"/><Relationship Id="rId7" Type="http://schemas.openxmlformats.org/officeDocument/2006/relationships/oleObject" Target="../embeddings/oleObject5.bin"/><Relationship Id="rId2" Type="http://schemas.openxmlformats.org/officeDocument/2006/relationships/tags" Target="../tags/tag1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png"/><Relationship Id="rId5" Type="http://schemas.openxmlformats.org/officeDocument/2006/relationships/tags" Target="../tags/tag12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tags" Target="../tags/tag14.xml"/><Relationship Id="rId7" Type="http://schemas.openxmlformats.org/officeDocument/2006/relationships/oleObject" Target="../embeddings/oleObject6.bin"/><Relationship Id="rId2" Type="http://schemas.openxmlformats.org/officeDocument/2006/relationships/tags" Target="../tags/tag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.png"/><Relationship Id="rId5" Type="http://schemas.openxmlformats.org/officeDocument/2006/relationships/tags" Target="../tags/tag14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323528" y="1700808"/>
            <a:ext cx="8568952" cy="2736304"/>
          </a:xfrm>
          <a:noFill/>
        </p:spPr>
        <p:txBody>
          <a:bodyPr/>
          <a:lstStyle/>
          <a:p>
            <a:pPr algn="ctr" eaLnBrk="1" hangingPunct="1">
              <a:lnSpc>
                <a:spcPct val="150000"/>
              </a:lnSpc>
            </a:pPr>
            <a:r>
              <a:rPr lang="zh-CN" altLang="en-US" sz="3200" dirty="0" smtClean="0"/>
              <a:t>第</a:t>
            </a:r>
            <a:r>
              <a:rPr lang="en-US" altLang="zh-CN" sz="3200" dirty="0" smtClean="0"/>
              <a:t>2</a:t>
            </a:r>
            <a:r>
              <a:rPr lang="zh-CN" altLang="en-US" sz="3200" dirty="0" smtClean="0"/>
              <a:t>章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zh-CN" altLang="en-US" b="1" spc="600" dirty="0"/>
              <a:t>组合逻辑设计 </a:t>
            </a:r>
            <a:r>
              <a:rPr lang="en-US" altLang="zh-CN" sz="4000" b="1" dirty="0" smtClean="0"/>
              <a:t/>
            </a:r>
            <a:br>
              <a:rPr lang="en-US" altLang="zh-CN" sz="4000" b="1" dirty="0" smtClean="0"/>
            </a:br>
            <a:r>
              <a:rPr lang="en-US" altLang="zh-CN" sz="3600" dirty="0" smtClean="0"/>
              <a:t>Combinational </a:t>
            </a:r>
            <a:r>
              <a:rPr lang="en-US" altLang="zh-CN" sz="3600" dirty="0"/>
              <a:t>Logic Design</a:t>
            </a:r>
            <a:endParaRPr lang="en-US" altLang="zh-CN" sz="4000" dirty="0" smtClean="0"/>
          </a:p>
        </p:txBody>
      </p:sp>
      <p:sp>
        <p:nvSpPr>
          <p:cNvPr id="6" name="矩形 5"/>
          <p:cNvSpPr/>
          <p:nvPr/>
        </p:nvSpPr>
        <p:spPr>
          <a:xfrm>
            <a:off x="1619169" y="461076"/>
            <a:ext cx="59766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b="1" spc="600" dirty="0"/>
              <a:t>数字逻辑</a:t>
            </a:r>
            <a:r>
              <a:rPr lang="zh-CN" altLang="en-US" sz="1800" b="1" spc="600" dirty="0"/>
              <a:t> </a:t>
            </a:r>
            <a:r>
              <a:rPr lang="zh-CN" altLang="en-US" sz="2400" b="1" spc="600" dirty="0">
                <a:latin typeface="楷体" pitchFamily="49" charset="-122"/>
                <a:ea typeface="楷体" pitchFamily="49" charset="-122"/>
              </a:rPr>
              <a:t>与</a:t>
            </a:r>
            <a:r>
              <a:rPr lang="zh-CN" altLang="en-US" sz="2400" b="1" spc="600" dirty="0"/>
              <a:t> </a:t>
            </a:r>
            <a:r>
              <a:rPr lang="zh-CN" altLang="en-US" b="1" spc="600" dirty="0"/>
              <a:t>部件设计</a:t>
            </a:r>
            <a:r>
              <a:rPr lang="en-US" altLang="zh-CN" b="1" spc="600" dirty="0"/>
              <a:t/>
            </a:r>
            <a:br>
              <a:rPr lang="en-US" altLang="zh-CN" b="1" spc="600" dirty="0"/>
            </a:br>
            <a:r>
              <a:rPr lang="en-US" altLang="zh-CN" sz="1800" b="1" dirty="0"/>
              <a:t>Digital Logic </a:t>
            </a:r>
            <a:r>
              <a:rPr lang="en-US" altLang="zh-CN" sz="1800" dirty="0"/>
              <a:t>&amp;</a:t>
            </a:r>
            <a:r>
              <a:rPr lang="en-US" altLang="zh-CN" sz="1800" b="1" dirty="0"/>
              <a:t> Component Design</a:t>
            </a:r>
            <a:endParaRPr lang="zh-CN" alt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6012160" y="6309320"/>
            <a:ext cx="3024336" cy="43204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 eaLnBrk="1" hangingPunct="1">
              <a:buNone/>
            </a:pP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xgsun@fudan.edu.cn</a:t>
            </a:r>
          </a:p>
        </p:txBody>
      </p:sp>
      <p:pic>
        <p:nvPicPr>
          <p:cNvPr id="8" name="Picture 2" descr="C:\Users\Sam2013\Desktop\孙晓光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938180"/>
            <a:ext cx="1727009" cy="63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346" y="91310"/>
            <a:ext cx="129715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l="26966" t="16884" r="40550" b="8369"/>
          <a:stretch/>
        </p:blipFill>
        <p:spPr>
          <a:xfrm>
            <a:off x="70805" y="52340"/>
            <a:ext cx="1404851" cy="2017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Boolean Equations </a:t>
            </a:r>
            <a:r>
              <a:rPr lang="en-US" altLang="zh-CN" dirty="0" smtClean="0"/>
              <a:t>Example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9512" y="956344"/>
            <a:ext cx="8784976" cy="2472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800" kern="0" dirty="0" smtClean="0"/>
              <a:t>You are going to the cafeteria for lunch</a:t>
            </a:r>
          </a:p>
          <a:p>
            <a:pPr lvl="1"/>
            <a:r>
              <a:rPr lang="en-US" sz="2400" kern="0" dirty="0" smtClean="0"/>
              <a:t>You won’t eat lunch (E) </a:t>
            </a:r>
          </a:p>
          <a:p>
            <a:pPr lvl="1"/>
            <a:r>
              <a:rPr lang="en-US" sz="2400" kern="0" dirty="0" smtClean="0"/>
              <a:t>If it’s not open (O) or</a:t>
            </a:r>
          </a:p>
          <a:p>
            <a:pPr lvl="1"/>
            <a:r>
              <a:rPr lang="en-US" sz="2400" kern="0" dirty="0" smtClean="0"/>
              <a:t>If they only serve corndogs (C)</a:t>
            </a:r>
          </a:p>
          <a:p>
            <a:r>
              <a:rPr lang="en-US" sz="2400" kern="0" dirty="0" smtClean="0"/>
              <a:t>Write a truth table for determining if you will eat lunch (E).</a:t>
            </a:r>
            <a:endParaRPr lang="en-US" sz="2400" kern="0" dirty="0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851015842"/>
              </p:ext>
            </p:extLst>
          </p:nvPr>
        </p:nvGraphicFramePr>
        <p:xfrm>
          <a:off x="251520" y="3429000"/>
          <a:ext cx="2446337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04" name="VISIO" r:id="rId5" imgW="732600" imgH="752040" progId="Visio.Drawing.6">
                  <p:embed/>
                </p:oleObj>
              </mc:Choice>
              <mc:Fallback>
                <p:oleObj name="VISIO" r:id="rId5" imgW="732600" imgH="752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3429000"/>
                        <a:ext cx="2446337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http://t2.gstatic.com/images?q=tbn:ANd9GcSsWkZ35M2l7d3_ATFnpPornxYxRj0RC-Jx83YncQ-p1Rar--5B0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690937"/>
            <a:ext cx="193357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27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SOP &amp; POS </a:t>
            </a:r>
            <a:r>
              <a:rPr lang="en-US" altLang="zh-CN" dirty="0" smtClean="0"/>
              <a:t>Form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4" name="Rectangle 17"/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395536" y="1166876"/>
            <a:ext cx="3810000" cy="4953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SOP – sum-of-products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 – product-of-sums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5" name="Object 18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15222241"/>
              </p:ext>
            </p:extLst>
          </p:nvPr>
        </p:nvGraphicFramePr>
        <p:xfrm>
          <a:off x="1119808" y="4606627"/>
          <a:ext cx="3386138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44" name="VISIO" r:id="rId9" imgW="1287720" imgH="757080" progId="Visio.Drawing.6">
                  <p:embed/>
                </p:oleObj>
              </mc:Choice>
              <mc:Fallback>
                <p:oleObj name="VISIO" r:id="rId9" imgW="1287720" imgH="757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9808" y="4606627"/>
                        <a:ext cx="3386138" cy="199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9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165631808"/>
              </p:ext>
            </p:extLst>
          </p:nvPr>
        </p:nvGraphicFramePr>
        <p:xfrm>
          <a:off x="1043608" y="1600200"/>
          <a:ext cx="3657600" cy="214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45" name="VISIO" r:id="rId11" imgW="1280880" imgH="752040" progId="Visio.Drawing.6">
                  <p:embed/>
                </p:oleObj>
              </mc:Choice>
              <mc:Fallback>
                <p:oleObj name="VISIO" r:id="rId11" imgW="1280880" imgH="752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600200"/>
                        <a:ext cx="3657600" cy="214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4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220072" y="2481588"/>
                <a:ext cx="2718238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𝑬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  <a:cs typeface="Arial" charset="0"/>
                        </a:rPr>
                        <m:t>=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𝑶</m:t>
                      </m:r>
                      <m:acc>
                        <m:accPr>
                          <m:chr m:val="̅"/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acc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  <a:cs typeface="Arial" charset="0"/>
                            </a:rPr>
                            <m:t>𝑪</m:t>
                          </m:r>
                        </m:e>
                      </m:acc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= </m:t>
                      </m:r>
                      <m:r>
                        <a:rPr lang="el-GR" sz="2400" b="1" i="0" dirty="0" smtClean="0">
                          <a:latin typeface="Cambria Math" panose="02040503050406030204" pitchFamily="18" charset="0"/>
                          <a:cs typeface="Arial" charset="0"/>
                        </a:rPr>
                        <m:t>𝚺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𝟐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)</m:t>
                      </m:r>
                    </m:oMath>
                  </m:oMathPara>
                </a14:m>
                <a:endParaRPr lang="en-US" sz="2400" b="1" i="1" dirty="0">
                  <a:latin typeface="Times New Roman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8" name="Rectangle 2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5220072" y="2481588"/>
                <a:ext cx="2718238" cy="457200"/>
              </a:xfrm>
              <a:prstGeom prst="rect">
                <a:avLst/>
              </a:prstGeom>
              <a:blipFill rotWithShape="0">
                <a:blip r:embed="rId14"/>
                <a:stretch>
                  <a:fillRect b="-213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0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4680562" y="5164832"/>
                <a:ext cx="4409454" cy="11597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342900" indent="-34290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𝑬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=(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  <a:cs typeface="Arial" charset="0"/>
                        </a:rPr>
                        <m:t>𝑶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  <a:cs typeface="Arial" charset="0"/>
                        </a:rPr>
                        <m:t>+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  <a:cs typeface="Arial" charset="0"/>
                        </a:rPr>
                        <m:t>𝑪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  <a:cs typeface="Arial" charset="0"/>
                        </a:rPr>
                        <m:t>)∙(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  <a:cs typeface="Arial" charset="0"/>
                        </a:rPr>
                        <m:t>𝑶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  <a:cs typeface="Arial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acc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  <a:cs typeface="Arial" charset="0"/>
                            </a:rPr>
                            <m:t>𝑪</m:t>
                          </m:r>
                        </m:e>
                      </m:acc>
                      <m:r>
                        <a:rPr lang="en-US" sz="2400" b="1" i="1" dirty="0">
                          <a:latin typeface="Cambria Math" panose="02040503050406030204" pitchFamily="18" charset="0"/>
                          <a:cs typeface="Arial" charset="0"/>
                        </a:rPr>
                        <m:t>)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charset="0"/>
                        </a:rPr>
                        <m:t>∙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acc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cs typeface="Arial" charset="0"/>
                            </a:rPr>
                            <m:t>𝑶</m:t>
                          </m:r>
                        </m:e>
                      </m:acc>
                      <m:r>
                        <a:rPr lang="en-US" sz="2400" b="1" i="1" dirty="0">
                          <a:latin typeface="Cambria Math" panose="02040503050406030204" pitchFamily="18" charset="0"/>
                          <a:cs typeface="Arial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b="1" i="1" dirty="0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acc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  <a:cs typeface="Arial" charset="0"/>
                            </a:rPr>
                            <m:t>𝑪</m:t>
                          </m:r>
                        </m:e>
                      </m:acc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)</m:t>
                      </m:r>
                    </m:oMath>
                  </m:oMathPara>
                </a14:m>
                <a:endParaRPr lang="en-US" sz="2400" b="1" dirty="0" smtClean="0">
                  <a:latin typeface="Times New Roman" pitchFamily="18" charset="0"/>
                  <a:cs typeface="Arial" charset="0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Arial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2400" i="0" dirty="0" smtClean="0">
                          <a:latin typeface="Cambria Math" panose="02040503050406030204" pitchFamily="18" charset="0"/>
                          <a:cs typeface="Arial" charset="0"/>
                        </a:rPr>
                        <m:t>Π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cs typeface="Arial" charset="0"/>
                        </a:rPr>
                        <m:t>(0, 1, 3)</m:t>
                      </m:r>
                    </m:oMath>
                  </m:oMathPara>
                </a14:m>
                <a:endParaRPr lang="en-US" sz="2400" dirty="0">
                  <a:latin typeface="Times New Roman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Rectangle 20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680562" y="5164832"/>
                <a:ext cx="4409454" cy="115976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20"/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5436096" y="3186393"/>
                <a:ext cx="3312368" cy="6764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342900" indent="-34290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Arial" charset="0"/>
                        </a:rPr>
                        <m:t>𝐸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Arial" charset="0"/>
                        </a:rPr>
                        <m:t>′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cs typeface="Arial" charset="0"/>
                        </a:rPr>
                        <m:t>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zh-CN" i="1" dirty="0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Arial" charset="0"/>
                            </a:rPr>
                            <m:t>𝑂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 dirty="0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Arial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Arial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i="1" dirty="0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acc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  <a:cs typeface="Arial" charset="0"/>
                            </a:rPr>
                            <m:t>𝑂</m:t>
                          </m:r>
                        </m:e>
                      </m:acc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Arial" charset="0"/>
                        </a:rPr>
                        <m:t>𝐶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cs typeface="Arial" charset="0"/>
                        </a:rPr>
                        <m:t>+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charset="0"/>
                        </a:rPr>
                        <m:t>𝑂𝐶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cs typeface="Arial" charset="0"/>
                        </a:rPr>
                        <m:t>)</m:t>
                      </m:r>
                    </m:oMath>
                  </m:oMathPara>
                </a14:m>
                <a:endParaRPr lang="en-US" sz="2400" dirty="0" smtClean="0">
                  <a:latin typeface="Times New Roman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0" name="Rectangle 20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5436096" y="3186393"/>
                <a:ext cx="3312368" cy="676499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806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14446" y="908720"/>
            <a:ext cx="2367077" cy="4189608"/>
            <a:chOff x="-14446" y="908720"/>
            <a:chExt cx="2367077" cy="4189608"/>
          </a:xfrm>
        </p:grpSpPr>
        <p:sp>
          <p:nvSpPr>
            <p:cNvPr id="7" name="矩形 6"/>
            <p:cNvSpPr/>
            <p:nvPr/>
          </p:nvSpPr>
          <p:spPr bwMode="auto">
            <a:xfrm>
              <a:off x="505575" y="1556792"/>
              <a:ext cx="1847056" cy="283792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14446" y="908720"/>
              <a:ext cx="553998" cy="4189608"/>
            </a:xfrm>
            <a:prstGeom prst="rect">
              <a:avLst/>
            </a:prstGeom>
            <a:solidFill>
              <a:schemeClr val="accent1"/>
            </a:solidFill>
          </p:spPr>
          <p:txBody>
            <a:bodyPr vert="eaVert" wrap="none" rtlCol="0">
              <a:spAutoFit/>
            </a:bodyPr>
            <a:lstStyle/>
            <a:p>
              <a:r>
                <a:rPr lang="zh-CN" altLang="en-US" b="1" spc="300" dirty="0"/>
                <a:t>各种代数结构最基本的</a:t>
              </a:r>
              <a:r>
                <a:rPr lang="zh-CN" altLang="en-US" b="1" spc="300" dirty="0" smtClean="0"/>
                <a:t>性质</a:t>
              </a:r>
              <a:endParaRPr lang="zh-CN" altLang="en-US" spc="3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4416" y="44624"/>
            <a:ext cx="8620447" cy="936104"/>
          </a:xfrm>
        </p:spPr>
        <p:txBody>
          <a:bodyPr/>
          <a:lstStyle/>
          <a:p>
            <a:pPr algn="ctr"/>
            <a:r>
              <a:rPr lang="zh-CN" altLang="en-US" sz="4000" b="1" dirty="0" smtClean="0">
                <a:solidFill>
                  <a:schemeClr val="tx1"/>
                </a:solidFill>
                <a:latin typeface="+mn-ea"/>
                <a:ea typeface="+mn-ea"/>
              </a:rPr>
              <a:t>实数域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467544" y="1052736"/>
                <a:ext cx="8568952" cy="3024336"/>
              </a:xfrm>
            </p:spPr>
            <p:txBody>
              <a:bodyPr/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</a:rPr>
                  <a:t>加法运算</a:t>
                </a:r>
                <a:r>
                  <a:rPr lang="zh-CN" altLang="en-US" sz="2400" dirty="0" smtClean="0">
                    <a:latin typeface="+mn-ea"/>
                  </a:rPr>
                  <a:t>（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  <a:latin typeface="+mn-ea"/>
                  </a:rPr>
                  <a:t>+</a:t>
                </a:r>
                <a:r>
                  <a:rPr lang="zh-CN" altLang="en-US" sz="2400" dirty="0" smtClean="0">
                    <a:latin typeface="+mn-ea"/>
                  </a:rPr>
                  <a:t>）         </a:t>
                </a:r>
                <a:r>
                  <a:rPr lang="zh-CN" altLang="en-US" sz="2400" dirty="0" smtClean="0">
                    <a:latin typeface="楷体" pitchFamily="49" charset="-122"/>
                    <a:ea typeface="楷体" pitchFamily="49" charset="-122"/>
                  </a:rPr>
                  <a:t>减法在自然数域不闭合。</a:t>
                </a:r>
                <a:endParaRPr lang="en-US" altLang="zh-CN" sz="2400" dirty="0">
                  <a:latin typeface="楷体" pitchFamily="49" charset="-122"/>
                  <a:ea typeface="楷体" pitchFamily="49" charset="-122"/>
                </a:endParaRPr>
              </a:p>
              <a:p>
                <a:pPr marL="457200" indent="-457200">
                  <a:lnSpc>
                    <a:spcPct val="11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r>
                  <a:rPr lang="zh-CN" altLang="en-US" sz="2400" b="1" dirty="0">
                    <a:latin typeface="+mn-ea"/>
                  </a:rPr>
                  <a:t>闭合</a:t>
                </a:r>
                <a:r>
                  <a:rPr lang="zh-CN" altLang="en-US" sz="2400" b="1" dirty="0" smtClean="0">
                    <a:latin typeface="+mn-ea"/>
                  </a:rPr>
                  <a:t>性   </a:t>
                </a:r>
                <a:r>
                  <a:rPr lang="zh-CN" altLang="en-US" sz="2400" dirty="0" smtClean="0">
                    <a:latin typeface="+mn-ea"/>
                  </a:rPr>
                  <a:t>： 在实数域具有</a:t>
                </a:r>
                <a:r>
                  <a:rPr lang="zh-CN" altLang="en-US" sz="2400" b="1" dirty="0" smtClean="0">
                    <a:latin typeface="+mn-ea"/>
                  </a:rPr>
                  <a:t>闭合性</a:t>
                </a:r>
                <a:r>
                  <a:rPr lang="zh-CN" altLang="en-US" sz="2400" dirty="0" smtClean="0">
                    <a:latin typeface="+mn-ea"/>
                  </a:rPr>
                  <a:t>。</a:t>
                </a:r>
                <a:r>
                  <a:rPr lang="zh-CN" altLang="en-US" sz="2000" dirty="0" smtClean="0">
                    <a:latin typeface="+mn-ea"/>
                  </a:rPr>
                  <a:t>在自然数域也有</a:t>
                </a:r>
                <a:r>
                  <a:rPr lang="zh-CN" altLang="en-US" sz="2000" b="1" dirty="0" smtClean="0">
                    <a:latin typeface="+mn-ea"/>
                  </a:rPr>
                  <a:t>闭合性</a:t>
                </a:r>
                <a:r>
                  <a:rPr lang="zh-CN" altLang="en-US" sz="2000" dirty="0" smtClean="0">
                    <a:latin typeface="+mn-ea"/>
                  </a:rPr>
                  <a:t>。</a:t>
                </a:r>
                <a:endParaRPr lang="en-US" altLang="zh-CN" sz="2400" dirty="0">
                  <a:latin typeface="+mn-ea"/>
                </a:endParaRPr>
              </a:p>
              <a:p>
                <a:pPr marL="457200" indent="-457200">
                  <a:lnSpc>
                    <a:spcPct val="11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r>
                  <a:rPr lang="zh-CN" altLang="en-US" sz="2400" b="1" dirty="0" smtClean="0">
                    <a:latin typeface="+mn-ea"/>
                  </a:rPr>
                  <a:t>单位元素 </a:t>
                </a:r>
                <a:r>
                  <a:rPr lang="zh-CN" altLang="en-US" sz="2400" dirty="0" smtClean="0">
                    <a:latin typeface="+mn-ea"/>
                  </a:rPr>
                  <a:t>： </a:t>
                </a:r>
                <a:r>
                  <a:rPr lang="en-US" altLang="zh-CN" sz="2400" b="1" dirty="0" smtClean="0">
                    <a:latin typeface="+mn-ea"/>
                  </a:rPr>
                  <a:t>0</a:t>
                </a:r>
                <a:r>
                  <a:rPr lang="zh-CN" altLang="en-US" sz="2400" dirty="0" smtClean="0">
                    <a:latin typeface="+mn-ea"/>
                  </a:rPr>
                  <a:t>。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/>
                      </a:rPr>
                      <m:t>+0=0+</m:t>
                    </m:r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</m:oMath>
                </a14:m>
                <a:endParaRPr lang="en-US" altLang="zh-CN" sz="2400" dirty="0">
                  <a:solidFill>
                    <a:srgbClr val="0070C0"/>
                  </a:solidFill>
                  <a:latin typeface="+mn-ea"/>
                </a:endParaRPr>
              </a:p>
              <a:p>
                <a:pPr marL="457200" indent="-457200">
                  <a:lnSpc>
                    <a:spcPct val="11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r>
                  <a:rPr lang="zh-CN" altLang="en-US" sz="2400" b="1" dirty="0" smtClean="0">
                    <a:solidFill>
                      <a:srgbClr val="0070C0"/>
                    </a:solidFill>
                    <a:latin typeface="+mn-ea"/>
                  </a:rPr>
                  <a:t>逆</a:t>
                </a:r>
                <a:r>
                  <a:rPr lang="zh-CN" altLang="en-US" sz="2400" b="1" dirty="0" smtClean="0">
                    <a:latin typeface="+mn-ea"/>
                  </a:rPr>
                  <a:t>运算   </a:t>
                </a:r>
                <a:r>
                  <a:rPr lang="zh-CN" altLang="en-US" sz="2400" dirty="0" smtClean="0">
                    <a:latin typeface="+mn-ea"/>
                  </a:rPr>
                  <a:t>： 减法。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altLang="zh-CN" sz="2400" dirty="0" smtClean="0">
                  <a:latin typeface="+mn-ea"/>
                </a:endParaRPr>
              </a:p>
              <a:p>
                <a:pPr marL="457200" indent="-457200">
                  <a:lnSpc>
                    <a:spcPct val="11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r>
                  <a:rPr lang="zh-CN" altLang="en-US" sz="2400" b="1" dirty="0" smtClean="0">
                    <a:latin typeface="+mn-ea"/>
                  </a:rPr>
                  <a:t>交换律   </a:t>
                </a:r>
                <a:r>
                  <a:rPr lang="zh-CN" altLang="en-US" sz="2400" dirty="0" smtClean="0">
                    <a:latin typeface="+mn-ea"/>
                  </a:rPr>
                  <a:t>：</a:t>
                </a:r>
                <a:r>
                  <a:rPr lang="en-US" altLang="zh-CN" sz="2400" dirty="0" smtClean="0"/>
                  <a:t> 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</m:oMath>
                </a14:m>
                <a:endParaRPr lang="en-US" altLang="zh-CN" sz="2400" dirty="0" smtClean="0">
                  <a:solidFill>
                    <a:srgbClr val="0070C0"/>
                  </a:solidFill>
                  <a:latin typeface="+mn-ea"/>
                </a:endParaRPr>
              </a:p>
              <a:p>
                <a:pPr marL="457200" indent="-457200">
                  <a:lnSpc>
                    <a:spcPct val="11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r>
                  <a:rPr lang="zh-CN" altLang="en-US" sz="2400" b="1" dirty="0" smtClean="0">
                    <a:latin typeface="+mn-ea"/>
                  </a:rPr>
                  <a:t>结合律   </a:t>
                </a:r>
                <a:r>
                  <a:rPr lang="zh-CN" altLang="en-US" sz="2400" dirty="0" smtClean="0">
                    <a:latin typeface="+mn-ea"/>
                  </a:rPr>
                  <a:t>：</a:t>
                </a:r>
                <a:r>
                  <a:rPr lang="en-US" altLang="zh-CN" sz="2400" dirty="0" smtClean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/>
                      </a:rPr>
                      <m:t>𝑧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67544" y="1052736"/>
                <a:ext cx="8568952" cy="3024336"/>
              </a:xfrm>
              <a:blipFill rotWithShape="1">
                <a:blip r:embed="rId3"/>
                <a:stretch>
                  <a:fillRect l="-1139" t="-12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 bwMode="auto">
              <a:xfrm>
                <a:off x="3923928" y="3861048"/>
                <a:ext cx="5256584" cy="3024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r">
                  <a:lnSpc>
                    <a:spcPct val="120000"/>
                  </a:lnSpc>
                  <a:buNone/>
                </a:pPr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</a:rPr>
                  <a:t>乘法运算</a:t>
                </a:r>
                <a:r>
                  <a:rPr lang="zh-CN" altLang="en-US" sz="2400" dirty="0" smtClean="0">
                    <a:latin typeface="+mn-ea"/>
                  </a:rPr>
                  <a:t>（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  <a:latin typeface="+mn-ea"/>
                  </a:rPr>
                  <a:t>·</a:t>
                </a:r>
                <a:r>
                  <a:rPr lang="zh-CN" altLang="en-US" sz="2400" dirty="0" smtClean="0">
                    <a:latin typeface="+mn-ea"/>
                  </a:rPr>
                  <a:t>）</a:t>
                </a:r>
                <a:endParaRPr lang="en-US" altLang="zh-CN" sz="2400" dirty="0">
                  <a:latin typeface="+mn-ea"/>
                </a:endParaRPr>
              </a:p>
              <a:p>
                <a:pPr marL="457200" indent="-457200">
                  <a:lnSpc>
                    <a:spcPct val="11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r>
                  <a:rPr lang="zh-CN" altLang="en-US" sz="2400" b="1" dirty="0">
                    <a:latin typeface="+mn-ea"/>
                  </a:rPr>
                  <a:t>闭合</a:t>
                </a:r>
                <a:r>
                  <a:rPr lang="zh-CN" altLang="en-US" sz="2400" b="1" dirty="0" smtClean="0">
                    <a:latin typeface="+mn-ea"/>
                  </a:rPr>
                  <a:t>性</a:t>
                </a:r>
                <a:r>
                  <a:rPr lang="zh-CN" altLang="en-US" sz="2400" dirty="0" smtClean="0">
                    <a:latin typeface="+mn-ea"/>
                  </a:rPr>
                  <a:t>：  在实数域具有</a:t>
                </a:r>
                <a:r>
                  <a:rPr lang="zh-CN" altLang="en-US" sz="2400" b="1" dirty="0" smtClean="0">
                    <a:latin typeface="+mn-ea"/>
                  </a:rPr>
                  <a:t>闭合性</a:t>
                </a:r>
                <a:r>
                  <a:rPr lang="zh-CN" altLang="en-US" sz="2400" dirty="0" smtClean="0">
                    <a:latin typeface="+mn-ea"/>
                  </a:rPr>
                  <a:t>。</a:t>
                </a:r>
                <a:endParaRPr lang="en-US" altLang="zh-CN" sz="2400" dirty="0" smtClean="0">
                  <a:latin typeface="+mn-ea"/>
                </a:endParaRPr>
              </a:p>
              <a:p>
                <a:pPr marL="457200" indent="-457200">
                  <a:lnSpc>
                    <a:spcPct val="11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r>
                  <a:rPr lang="zh-CN" altLang="en-US" sz="2400" b="1" dirty="0" smtClean="0">
                    <a:latin typeface="+mn-ea"/>
                  </a:rPr>
                  <a:t>单位元素</a:t>
                </a:r>
                <a:r>
                  <a:rPr lang="zh-CN" altLang="en-US" sz="2400" dirty="0" smtClean="0">
                    <a:latin typeface="+mn-ea"/>
                  </a:rPr>
                  <a:t>：</a:t>
                </a:r>
                <a:r>
                  <a:rPr lang="en-US" altLang="zh-CN" sz="2400" b="1" dirty="0" smtClean="0">
                    <a:latin typeface="+mn-ea"/>
                  </a:rPr>
                  <a:t>1</a:t>
                </a:r>
                <a:r>
                  <a:rPr lang="zh-CN" altLang="en-US" sz="2400" dirty="0" smtClean="0">
                    <a:latin typeface="+mn-ea"/>
                  </a:rPr>
                  <a:t>。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/>
                      </a:rPr>
                      <m:t>1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/>
                      </a:rPr>
                      <m:t>1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</m:oMath>
                </a14:m>
                <a:endParaRPr lang="en-US" altLang="zh-CN" sz="2400" dirty="0">
                  <a:solidFill>
                    <a:srgbClr val="0070C0"/>
                  </a:solidFill>
                  <a:latin typeface="+mn-ea"/>
                </a:endParaRPr>
              </a:p>
              <a:p>
                <a:pPr marL="457200" indent="-457200">
                  <a:lnSpc>
                    <a:spcPct val="11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r>
                  <a:rPr lang="zh-CN" altLang="en-US" sz="2400" b="1" dirty="0" smtClean="0">
                    <a:latin typeface="+mn-ea"/>
                  </a:rPr>
                  <a:t>逆运算</a:t>
                </a:r>
                <a:r>
                  <a:rPr lang="zh-CN" altLang="en-US" sz="2400" dirty="0" smtClean="0">
                    <a:latin typeface="+mn-ea"/>
                  </a:rPr>
                  <a:t>：  除法。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=1</m:t>
                    </m:r>
                  </m:oMath>
                </a14:m>
                <a:endParaRPr lang="en-US" altLang="zh-CN" sz="2400" dirty="0" smtClean="0">
                  <a:solidFill>
                    <a:srgbClr val="0070C0"/>
                  </a:solidFill>
                  <a:latin typeface="+mn-ea"/>
                </a:endParaRPr>
              </a:p>
              <a:p>
                <a:pPr marL="457200" indent="-457200">
                  <a:lnSpc>
                    <a:spcPct val="11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r>
                  <a:rPr lang="zh-CN" altLang="en-US" sz="2400" b="1" dirty="0" smtClean="0">
                    <a:latin typeface="+mn-ea"/>
                  </a:rPr>
                  <a:t>交换律</a:t>
                </a:r>
                <a:r>
                  <a:rPr lang="zh-CN" altLang="en-US" sz="2400" dirty="0" smtClean="0">
                    <a:latin typeface="+mn-ea"/>
                  </a:rPr>
                  <a:t>：</a:t>
                </a: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</m:oMath>
                </a14:m>
                <a:endParaRPr lang="en-US" altLang="zh-CN" sz="2400" dirty="0" smtClean="0">
                  <a:solidFill>
                    <a:srgbClr val="0070C0"/>
                  </a:solidFill>
                  <a:latin typeface="+mn-ea"/>
                </a:endParaRPr>
              </a:p>
              <a:p>
                <a:pPr marL="457200" indent="-457200"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r>
                  <a:rPr lang="zh-CN" altLang="en-US" sz="2400" b="1" dirty="0" smtClean="0">
                    <a:latin typeface="+mn-ea"/>
                  </a:rPr>
                  <a:t>结合律</a:t>
                </a:r>
                <a:r>
                  <a:rPr lang="zh-CN" altLang="en-US" sz="2400" dirty="0" smtClean="0">
                    <a:latin typeface="+mn-ea"/>
                  </a:rPr>
                  <a:t>：</a:t>
                </a: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𝑧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3928" y="3861048"/>
                <a:ext cx="5256584" cy="3024336"/>
              </a:xfrm>
              <a:prstGeom prst="rect">
                <a:avLst/>
              </a:prstGeom>
              <a:blipFill rotWithShape="1">
                <a:blip r:embed="rId4"/>
                <a:stretch>
                  <a:fillRect l="-1276" t="-1210" r="-174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2696" y="3933056"/>
                <a:ext cx="56706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+mj-ea"/>
                  <a:buAutoNum type="circleNumDbPlain" startAt="6"/>
                </a:pPr>
                <a:r>
                  <a:rPr lang="zh-CN" altLang="en-US" b="1" dirty="0" smtClean="0"/>
                  <a:t>分配率     </a:t>
                </a:r>
                <a:r>
                  <a:rPr lang="zh-CN" altLang="en-US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/>
                        <a:ea typeface="Cambria Math"/>
                      </a:rPr>
                      <m:t>  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𝑧</m:t>
                    </m:r>
                  </m:oMath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6" y="3933056"/>
                <a:ext cx="5670655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183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93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908720"/>
            <a:ext cx="7560840" cy="195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  <a:tabLst>
                <a:tab pos="3773488" algn="l"/>
              </a:tabLst>
            </a:pPr>
            <a:r>
              <a:rPr lang="en-US" altLang="zh-CN" sz="2800" dirty="0" smtClean="0"/>
              <a:t>Closure         	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闭合性</a:t>
            </a:r>
            <a:endParaRPr lang="en-US" altLang="zh-CN" sz="2800" b="1" dirty="0" smtClean="0">
              <a:solidFill>
                <a:srgbClr val="0070C0"/>
              </a:solidFill>
            </a:endParaRPr>
          </a:p>
          <a:p>
            <a:pPr>
              <a:lnSpc>
                <a:spcPct val="110000"/>
              </a:lnSpc>
              <a:tabLst>
                <a:tab pos="4572000" algn="l"/>
              </a:tabLst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对于集合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S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中的每对元素，如果二元运算符定义了一种从集合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S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中得到唯一元素的法则，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dirty="0" smtClean="0">
                <a:latin typeface="楷体" pitchFamily="49" charset="-122"/>
                <a:ea typeface="楷体" pitchFamily="49" charset="-122"/>
              </a:rPr>
            </a:b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则集合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S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相对于该二元运算符就是封闭的。</a:t>
            </a:r>
            <a:endParaRPr lang="en-US" altLang="zh-CN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23528" y="116632"/>
            <a:ext cx="8620447" cy="720080"/>
          </a:xfrm>
        </p:spPr>
        <p:txBody>
          <a:bodyPr/>
          <a:lstStyle/>
          <a:p>
            <a:pPr algn="ctr"/>
            <a:r>
              <a:rPr lang="zh-CN" altLang="en-US" sz="4000" dirty="0" smtClean="0"/>
              <a:t>各种代数结构的基本性质</a:t>
            </a:r>
            <a:endParaRPr lang="zh-CN" alt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696917" y="2852936"/>
            <a:ext cx="5891307" cy="648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0850" indent="-45085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CN" sz="2800" dirty="0" smtClean="0"/>
              <a:t>Identity element	 </a:t>
            </a:r>
            <a:r>
              <a:rPr lang="zh-CN" altLang="en-US" sz="2800" b="1" dirty="0">
                <a:solidFill>
                  <a:srgbClr val="0070C0"/>
                </a:solidFill>
              </a:rPr>
              <a:t>单位元</a:t>
            </a:r>
            <a:endParaRPr lang="en-US" altLang="zh-CN" sz="2800" b="1" dirty="0">
              <a:solidFill>
                <a:srgbClr val="0070C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5536" y="3455134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4572000" algn="l"/>
              </a:tabLst>
            </a:pPr>
            <a:r>
              <a:rPr lang="zh-CN" altLang="en-US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对于集合</a:t>
            </a:r>
            <a:r>
              <a:rPr lang="en-US" altLang="zh-CN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S</a:t>
            </a:r>
            <a:r>
              <a:rPr lang="zh-CN" altLang="en-US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中的每个元素</a:t>
            </a:r>
            <a:r>
              <a:rPr lang="en-US" altLang="zh-CN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x</a:t>
            </a:r>
            <a:r>
              <a:rPr lang="zh-CN" altLang="en-US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，如果存在一个元素       ，都有</a:t>
            </a:r>
            <a:r>
              <a:rPr lang="en-US" altLang="zh-CN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</a:br>
            <a:r>
              <a:rPr lang="en-US" altLang="zh-CN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</a:br>
            <a:r>
              <a:rPr lang="zh-CN" altLang="en-US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则集合</a:t>
            </a:r>
            <a:r>
              <a:rPr lang="en-US" altLang="zh-CN" i="1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S </a:t>
            </a:r>
            <a:r>
              <a:rPr lang="zh-CN" altLang="en-US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中的二元运算符 </a:t>
            </a:r>
            <a:r>
              <a:rPr lang="en-US" altLang="zh-CN" sz="2000" dirty="0" smtClean="0">
                <a:solidFill>
                  <a:srgbClr val="000000"/>
                </a:solidFill>
                <a:latin typeface="宋体" pitchFamily="2" charset="-122"/>
              </a:rPr>
              <a:t>*</a:t>
            </a:r>
            <a:r>
              <a:rPr lang="en-US" altLang="zh-CN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具有一个单位元。</a:t>
            </a:r>
            <a:endParaRPr lang="en-US" altLang="zh-CN" dirty="0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499009"/>
              </p:ext>
            </p:extLst>
          </p:nvPr>
        </p:nvGraphicFramePr>
        <p:xfrm>
          <a:off x="6586239" y="3458557"/>
          <a:ext cx="1154113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59" name="Equation" r:id="rId4" imgW="444240" imgH="164880" progId="Equation.DSMT4">
                  <p:embed/>
                </p:oleObj>
              </mc:Choice>
              <mc:Fallback>
                <p:oleObj name="Equation" r:id="rId4" imgW="44424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86239" y="3458557"/>
                        <a:ext cx="1154113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340569"/>
              </p:ext>
            </p:extLst>
          </p:nvPr>
        </p:nvGraphicFramePr>
        <p:xfrm>
          <a:off x="2372225" y="3874107"/>
          <a:ext cx="2736304" cy="36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60" name="Equation" r:id="rId6" imgW="1307880" imgH="139680" progId="Equation.DSMT4">
                  <p:embed/>
                </p:oleObj>
              </mc:Choice>
              <mc:Fallback>
                <p:oleObj name="Equation" r:id="rId6" imgW="1307880" imgH="139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72225" y="3874107"/>
                        <a:ext cx="2736304" cy="36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83568" y="4663803"/>
            <a:ext cx="4432624" cy="648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0850" indent="-450850">
              <a:lnSpc>
                <a:spcPct val="150000"/>
              </a:lnSpc>
              <a:buFont typeface="+mj-lt"/>
              <a:buAutoNum type="arabicPeriod" startAt="3"/>
              <a:tabLst>
                <a:tab pos="3851275" algn="l"/>
              </a:tabLst>
            </a:pPr>
            <a:r>
              <a:rPr lang="en-US" altLang="zh-CN" sz="2800" dirty="0" smtClean="0"/>
              <a:t>Inverse	</a:t>
            </a:r>
            <a:r>
              <a:rPr lang="zh-CN" altLang="en-US" sz="2800" b="1" dirty="0">
                <a:solidFill>
                  <a:srgbClr val="0070C0"/>
                </a:solidFill>
              </a:rPr>
              <a:t>逆</a:t>
            </a:r>
            <a:endParaRPr lang="en-US" altLang="zh-CN" sz="2800" b="1" dirty="0">
              <a:solidFill>
                <a:srgbClr val="0070C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3528" y="5361436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4572000" algn="l"/>
              </a:tabLst>
            </a:pPr>
            <a:r>
              <a:rPr lang="zh-CN" altLang="en-US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对于</a:t>
            </a:r>
            <a:r>
              <a:rPr lang="zh-CN" altLang="en-US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一</a:t>
            </a:r>
            <a:r>
              <a:rPr lang="zh-CN" altLang="en-US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个二元运算符</a:t>
            </a:r>
            <a:r>
              <a:rPr lang="en-US" altLang="zh-CN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*</a:t>
            </a:r>
            <a:r>
              <a:rPr lang="zh-CN" altLang="en-US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，集合</a:t>
            </a:r>
            <a:r>
              <a:rPr lang="en-US" altLang="zh-CN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S</a:t>
            </a:r>
            <a:r>
              <a:rPr lang="zh-CN" altLang="en-US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具有单位元素</a:t>
            </a:r>
            <a:r>
              <a:rPr lang="en-US" altLang="zh-CN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e</a:t>
            </a:r>
            <a:r>
              <a:rPr lang="zh-CN" altLang="en-US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，如果对于任意        ，存在一个元素       ，使得</a:t>
            </a:r>
            <a:r>
              <a:rPr lang="en-US" altLang="zh-CN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</a:br>
            <a:r>
              <a:rPr lang="zh-CN" altLang="en-US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则该集合</a:t>
            </a:r>
            <a:r>
              <a:rPr lang="en-US" altLang="zh-CN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S</a:t>
            </a:r>
            <a:r>
              <a:rPr lang="zh-CN" altLang="en-US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有一个逆。</a:t>
            </a:r>
            <a:endParaRPr lang="en-US" altLang="zh-CN" dirty="0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53751"/>
              </p:ext>
            </p:extLst>
          </p:nvPr>
        </p:nvGraphicFramePr>
        <p:xfrm>
          <a:off x="755576" y="5733256"/>
          <a:ext cx="121920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61" name="Equation" r:id="rId8" imgW="469800" imgH="164880" progId="Equation.DSMT4">
                  <p:embed/>
                </p:oleObj>
              </mc:Choice>
              <mc:Fallback>
                <p:oleObj name="Equation" r:id="rId8" imgW="4698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5576" y="5733256"/>
                        <a:ext cx="1219200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6263290"/>
              </p:ext>
            </p:extLst>
          </p:nvPr>
        </p:nvGraphicFramePr>
        <p:xfrm>
          <a:off x="6156176" y="5805264"/>
          <a:ext cx="165404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62" name="Equation" r:id="rId10" imgW="723600" imgH="164880" progId="Equation.DSMT4">
                  <p:embed/>
                </p:oleObj>
              </mc:Choice>
              <mc:Fallback>
                <p:oleObj name="Equation" r:id="rId10" imgW="72360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56176" y="5805264"/>
                        <a:ext cx="1654040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270612"/>
              </p:ext>
            </p:extLst>
          </p:nvPr>
        </p:nvGraphicFramePr>
        <p:xfrm>
          <a:off x="3995936" y="5733256"/>
          <a:ext cx="12192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63" name="Equation" r:id="rId12" imgW="469800" imgH="190440" progId="Equation.DSMT4">
                  <p:embed/>
                </p:oleObj>
              </mc:Choice>
              <mc:Fallback>
                <p:oleObj name="Equation" r:id="rId12" imgW="4698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95936" y="5733256"/>
                        <a:ext cx="12192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280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908720"/>
            <a:ext cx="5878532" cy="648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41338" indent="-541338">
              <a:lnSpc>
                <a:spcPct val="150000"/>
              </a:lnSpc>
              <a:buFont typeface="+mj-lt"/>
              <a:buAutoNum type="arabicPeriod" startAt="4"/>
              <a:tabLst>
                <a:tab pos="4572000" algn="l"/>
              </a:tabLst>
            </a:pPr>
            <a:r>
              <a:rPr lang="en-US" altLang="zh-CN" sz="2800" dirty="0" smtClean="0"/>
              <a:t>Associative law	</a:t>
            </a:r>
            <a:r>
              <a:rPr lang="zh-CN" altLang="en-US" sz="2800" b="1" dirty="0" smtClean="0">
                <a:solidFill>
                  <a:srgbClr val="0070C0"/>
                </a:solidFill>
              </a:rPr>
              <a:t>结合律</a:t>
            </a:r>
            <a:endParaRPr lang="en-US" altLang="zh-CN" sz="2800" b="1" dirty="0" smtClean="0">
              <a:solidFill>
                <a:srgbClr val="0070C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536" y="1628800"/>
            <a:ext cx="8064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4572000" algn="l"/>
              </a:tabLst>
            </a:pPr>
            <a:r>
              <a:rPr lang="zh-CN" altLang="en-US" sz="2800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当对所有的            ，有</a:t>
            </a:r>
            <a:r>
              <a:rPr lang="en-US" altLang="zh-CN" sz="2800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/>
            </a:r>
            <a:br>
              <a:rPr lang="en-US" altLang="zh-CN" sz="2800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</a:br>
            <a:r>
              <a:rPr lang="zh-CN" altLang="en-US" sz="2800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则集合</a:t>
            </a:r>
            <a:r>
              <a:rPr lang="en-US" altLang="zh-CN" sz="2800" i="1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S </a:t>
            </a:r>
            <a:r>
              <a:rPr lang="zh-CN" altLang="en-US" sz="2800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中的二元运算符 </a:t>
            </a:r>
            <a:r>
              <a:rPr lang="en-US" altLang="zh-CN" dirty="0" smtClean="0">
                <a:solidFill>
                  <a:srgbClr val="000000"/>
                </a:solidFill>
                <a:latin typeface="宋体" pitchFamily="2" charset="-122"/>
              </a:rPr>
              <a:t>*</a:t>
            </a:r>
            <a:r>
              <a:rPr lang="en-US" altLang="zh-CN" sz="2800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满足结合律。</a:t>
            </a:r>
            <a:endParaRPr lang="en-US" altLang="zh-CN" sz="2800" dirty="0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115894"/>
              </p:ext>
            </p:extLst>
          </p:nvPr>
        </p:nvGraphicFramePr>
        <p:xfrm>
          <a:off x="2267744" y="1628800"/>
          <a:ext cx="2181904" cy="49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26" name="Equation" r:id="rId4" imgW="799920" imgH="190440" progId="Equation.DSMT4">
                  <p:embed/>
                </p:oleObj>
              </mc:Choice>
              <mc:Fallback>
                <p:oleObj name="Equation" r:id="rId4" imgW="79992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67744" y="1628800"/>
                        <a:ext cx="2181904" cy="49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178411"/>
              </p:ext>
            </p:extLst>
          </p:nvPr>
        </p:nvGraphicFramePr>
        <p:xfrm>
          <a:off x="5076056" y="1628800"/>
          <a:ext cx="3744416" cy="583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27" name="Equation" r:id="rId6" imgW="1777680" imgH="279360" progId="Equation.DSMT4">
                  <p:embed/>
                </p:oleObj>
              </mc:Choice>
              <mc:Fallback>
                <p:oleObj name="Equation" r:id="rId6" imgW="17776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76056" y="1628800"/>
                        <a:ext cx="3744416" cy="583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683568" y="2708920"/>
            <a:ext cx="6186309" cy="64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50000"/>
              </a:lnSpc>
              <a:buFont typeface="+mj-lt"/>
              <a:buAutoNum type="arabicPeriod" startAt="5"/>
              <a:tabLst>
                <a:tab pos="4572000" algn="l"/>
              </a:tabLst>
            </a:pPr>
            <a:r>
              <a:rPr lang="en-US" altLang="zh-CN" sz="2800" dirty="0"/>
              <a:t>Commutative law	</a:t>
            </a:r>
            <a:r>
              <a:rPr lang="zh-CN" altLang="en-US" sz="2800" b="1" dirty="0">
                <a:solidFill>
                  <a:srgbClr val="0070C0"/>
                </a:solidFill>
              </a:rPr>
              <a:t>交换律</a:t>
            </a:r>
            <a:endParaRPr lang="en-US" altLang="zh-CN" sz="2800" b="1" dirty="0">
              <a:solidFill>
                <a:srgbClr val="0070C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536" y="3420728"/>
            <a:ext cx="82089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tabLst>
                <a:tab pos="4572000" algn="l"/>
              </a:tabLst>
            </a:pPr>
            <a:r>
              <a:rPr lang="zh-CN" altLang="en-US" sz="2800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当对所有的          ，有                  ，</a:t>
            </a:r>
            <a:endParaRPr lang="en-US" altLang="zh-CN" sz="2800" dirty="0" smtClean="0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  <a:p>
            <a:pPr lvl="0">
              <a:tabLst>
                <a:tab pos="4572000" algn="l"/>
              </a:tabLst>
            </a:pPr>
            <a:r>
              <a:rPr lang="zh-CN" altLang="en-US" sz="2800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则集合</a:t>
            </a:r>
            <a:r>
              <a:rPr lang="en-US" altLang="zh-CN" sz="2800" i="1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S </a:t>
            </a:r>
            <a:r>
              <a:rPr lang="zh-CN" altLang="en-US" sz="2800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中的二元运算符 </a:t>
            </a:r>
            <a:r>
              <a:rPr lang="en-US" altLang="zh-CN" dirty="0" smtClean="0">
                <a:solidFill>
                  <a:srgbClr val="000000"/>
                </a:solidFill>
                <a:latin typeface="宋体" pitchFamily="2" charset="-122"/>
              </a:rPr>
              <a:t>*</a:t>
            </a:r>
            <a:r>
              <a:rPr lang="en-US" altLang="zh-CN" sz="2800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sz="2800" dirty="0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满足交换律。</a:t>
            </a:r>
            <a:endParaRPr lang="en-US" altLang="zh-CN" sz="2800" dirty="0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075577"/>
              </p:ext>
            </p:extLst>
          </p:nvPr>
        </p:nvGraphicFramePr>
        <p:xfrm>
          <a:off x="2339752" y="3429567"/>
          <a:ext cx="168116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28" name="Equation" r:id="rId8" imgW="647640" imgH="190440" progId="Equation.DSMT4">
                  <p:embed/>
                </p:oleObj>
              </mc:Choice>
              <mc:Fallback>
                <p:oleObj name="Equation" r:id="rId8" imgW="64764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39752" y="3429567"/>
                        <a:ext cx="1681163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195061"/>
              </p:ext>
            </p:extLst>
          </p:nvPr>
        </p:nvGraphicFramePr>
        <p:xfrm>
          <a:off x="4846177" y="3501575"/>
          <a:ext cx="2885728" cy="464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29" name="Equation" r:id="rId10" imgW="1028520" imgH="164880" progId="Equation.DSMT4">
                  <p:embed/>
                </p:oleObj>
              </mc:Choice>
              <mc:Fallback>
                <p:oleObj name="Equation" r:id="rId10" imgW="102852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46177" y="3501575"/>
                        <a:ext cx="2885728" cy="464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23528" y="44624"/>
            <a:ext cx="8620447" cy="936104"/>
          </a:xfrm>
        </p:spPr>
        <p:txBody>
          <a:bodyPr/>
          <a:lstStyle/>
          <a:p>
            <a:pPr algn="ctr"/>
            <a:r>
              <a:rPr lang="zh-CN" altLang="en-US" sz="4000" dirty="0"/>
              <a:t>各种代数结构的基本性质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539552" y="5208641"/>
            <a:ext cx="7488832" cy="1532727"/>
            <a:chOff x="251520" y="5263206"/>
            <a:chExt cx="7488832" cy="15327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251520" y="5263206"/>
                  <a:ext cx="7488832" cy="15327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lnSpc>
                      <a:spcPct val="130000"/>
                    </a:lnSpc>
                    <a:tabLst>
                      <a:tab pos="4572000" algn="l"/>
                    </a:tabLst>
                  </a:pPr>
                  <a:r>
                    <a:rPr lang="zh-CN" altLang="en-US" dirty="0" smtClean="0">
                      <a:solidFill>
                        <a:srgbClr val="000000"/>
                      </a:solidFill>
                      <a:latin typeface="楷体" pitchFamily="49" charset="-122"/>
                      <a:ea typeface="楷体" pitchFamily="49" charset="-122"/>
                    </a:rPr>
                    <a:t>如果</a:t>
                  </a:r>
                  <a:r>
                    <a:rPr lang="en-US" altLang="zh-CN" dirty="0" smtClean="0">
                      <a:solidFill>
                        <a:srgbClr val="000000"/>
                      </a:solidFill>
                      <a:latin typeface="楷体" pitchFamily="49" charset="-122"/>
                      <a:ea typeface="楷体" pitchFamily="49" charset="-122"/>
                    </a:rPr>
                    <a:t>*</a:t>
                  </a:r>
                  <a:r>
                    <a:rPr lang="zh-CN" altLang="en-US" dirty="0" smtClean="0">
                      <a:solidFill>
                        <a:srgbClr val="000000"/>
                      </a:solidFill>
                      <a:latin typeface="楷体" pitchFamily="49" charset="-122"/>
                      <a:ea typeface="楷体" pitchFamily="49" charset="-122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  <a:ea typeface="楷体" pitchFamily="49" charset="-122"/>
                        </a:rPr>
                        <m:t> 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/>
                          <a:ea typeface="楷体" pitchFamily="49" charset="-122"/>
                        </a:rPr>
                        <m:t>∙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/>
                          <a:ea typeface="楷体" pitchFamily="49" charset="-122"/>
                        </a:rPr>
                        <m:t> </m:t>
                      </m:r>
                    </m:oMath>
                  </a14:m>
                  <a:r>
                    <a:rPr lang="zh-CN" altLang="en-US" dirty="0" smtClean="0">
                      <a:solidFill>
                        <a:srgbClr val="000000"/>
                      </a:solidFill>
                      <a:latin typeface="楷体" pitchFamily="49" charset="-122"/>
                      <a:ea typeface="楷体" pitchFamily="49" charset="-122"/>
                    </a:rPr>
                    <a:t>都是集合</a:t>
                  </a:r>
                  <a:r>
                    <a:rPr lang="en-US" altLang="zh-CN" dirty="0" smtClean="0">
                      <a:solidFill>
                        <a:srgbClr val="000000"/>
                      </a:solidFill>
                      <a:latin typeface="楷体" pitchFamily="49" charset="-122"/>
                      <a:ea typeface="楷体" pitchFamily="49" charset="-122"/>
                    </a:rPr>
                    <a:t>S</a:t>
                  </a:r>
                  <a:r>
                    <a:rPr lang="zh-CN" altLang="en-US" dirty="0" smtClean="0">
                      <a:solidFill>
                        <a:srgbClr val="000000"/>
                      </a:solidFill>
                      <a:latin typeface="楷体" pitchFamily="49" charset="-122"/>
                      <a:ea typeface="楷体" pitchFamily="49" charset="-122"/>
                    </a:rPr>
                    <a:t>上的两个二元运算符，且满足：</a:t>
                  </a:r>
                  <a:endParaRPr lang="en-US" altLang="zh-CN" dirty="0" smtClean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endParaRPr>
                </a:p>
                <a:p>
                  <a:pPr lvl="0">
                    <a:lnSpc>
                      <a:spcPct val="130000"/>
                    </a:lnSpc>
                    <a:tabLst>
                      <a:tab pos="4572000" algn="l"/>
                    </a:tabLst>
                  </a:pPr>
                  <a:endParaRPr lang="en-US" altLang="zh-CN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endParaRPr>
                </a:p>
                <a:p>
                  <a:pPr lvl="0">
                    <a:lnSpc>
                      <a:spcPct val="130000"/>
                    </a:lnSpc>
                    <a:tabLst>
                      <a:tab pos="4572000" algn="l"/>
                    </a:tabLst>
                  </a:pPr>
                  <a:r>
                    <a:rPr lang="zh-CN" altLang="en-US" dirty="0" smtClean="0">
                      <a:solidFill>
                        <a:srgbClr val="000000"/>
                      </a:solidFill>
                      <a:latin typeface="楷体" pitchFamily="49" charset="-122"/>
                      <a:ea typeface="楷体" pitchFamily="49" charset="-122"/>
                    </a:rPr>
                    <a:t>则运算符</a:t>
                  </a:r>
                  <a:r>
                    <a:rPr lang="en-US" altLang="zh-CN" dirty="0" smtClean="0">
                      <a:solidFill>
                        <a:srgbClr val="000000"/>
                      </a:solidFill>
                      <a:latin typeface="楷体" pitchFamily="49" charset="-122"/>
                      <a:ea typeface="楷体" pitchFamily="49" charset="-122"/>
                    </a:rPr>
                    <a:t>*</a:t>
                  </a:r>
                  <a:r>
                    <a:rPr lang="zh-CN" altLang="en-US" dirty="0" smtClean="0">
                      <a:solidFill>
                        <a:srgbClr val="000000"/>
                      </a:solidFill>
                      <a:latin typeface="楷体" pitchFamily="49" charset="-122"/>
                      <a:ea typeface="楷体" pitchFamily="49" charset="-122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b="0" i="0" smtClean="0">
                          <a:solidFill>
                            <a:srgbClr val="000000"/>
                          </a:solidFill>
                          <a:latin typeface="Cambria Math"/>
                          <a:ea typeface="楷体" pitchFamily="49" charset="-122"/>
                        </a:rPr>
                        <m:t> 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/>
                          <a:ea typeface="楷体" pitchFamily="49" charset="-122"/>
                        </a:rPr>
                        <m:t>∙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/>
                          <a:ea typeface="楷体" pitchFamily="49" charset="-122"/>
                        </a:rPr>
                        <m:t> </m:t>
                      </m:r>
                      <m:r>
                        <a:rPr lang="zh-CN" altLang="en-US" i="1" dirty="0">
                          <a:solidFill>
                            <a:srgbClr val="000000"/>
                          </a:solidFill>
                          <a:latin typeface="Cambria Math"/>
                          <a:ea typeface="楷体" pitchFamily="49" charset="-122"/>
                        </a:rPr>
                        <m:t>满足</m:t>
                      </m:r>
                      <m:r>
                        <a:rPr lang="zh-CN" altLang="en-US" i="1" dirty="0" smtClean="0">
                          <a:solidFill>
                            <a:srgbClr val="000000"/>
                          </a:solidFill>
                          <a:latin typeface="Cambria Math"/>
                          <a:ea typeface="楷体" pitchFamily="49" charset="-122"/>
                        </a:rPr>
                        <m:t>分配</m:t>
                      </m:r>
                      <m:r>
                        <a:rPr lang="zh-CN" altLang="en-US" b="0" i="1" dirty="0" smtClean="0">
                          <a:solidFill>
                            <a:srgbClr val="000000"/>
                          </a:solidFill>
                          <a:latin typeface="Cambria Math"/>
                          <a:ea typeface="楷体" pitchFamily="49" charset="-122"/>
                        </a:rPr>
                        <m:t>律。</m:t>
                      </m:r>
                    </m:oMath>
                  </a14:m>
                  <a:endParaRPr lang="en-US" altLang="zh-CN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20" y="5263206"/>
                  <a:ext cx="7488832" cy="1532727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1303" t="-398" b="-398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6" name="对象 1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86703678"/>
                    </p:ext>
                  </p:extLst>
                </p:nvPr>
              </p:nvGraphicFramePr>
              <p:xfrm>
                <a:off x="1852613" y="5811863"/>
                <a:ext cx="4447579" cy="5760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8330" name="Equation" r:id="rId13" imgW="2158920" imgH="279360" progId="Equation.DSMT4">
                        <p:embed/>
                      </p:oleObj>
                    </mc:Choice>
                    <mc:Fallback>
                      <p:oleObj name="Equation" r:id="rId13" imgW="2158920" imgH="27936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852613" y="5811863"/>
                              <a:ext cx="4447579" cy="57606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3" name="对象 1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020997478"/>
                    </p:ext>
                  </p:extLst>
                </p:nvPr>
              </p:nvGraphicFramePr>
              <p:xfrm>
                <a:off x="1852613" y="5811863"/>
                <a:ext cx="4447579" cy="5760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3448" name="Equation" r:id="rId18" imgW="2158920" imgH="279360" progId="Equation.DSMT4">
                        <p:embed/>
                      </p:oleObj>
                    </mc:Choice>
                    <mc:Fallback>
                      <p:oleObj name="Equation" r:id="rId18" imgW="2158920" imgH="279360" progId="Equation.DSMT4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852613" y="5811863"/>
                              <a:ext cx="4447579" cy="576064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sp>
        <p:nvSpPr>
          <p:cNvPr id="17" name="矩形 16"/>
          <p:cNvSpPr/>
          <p:nvPr/>
        </p:nvSpPr>
        <p:spPr>
          <a:xfrm>
            <a:off x="683568" y="4507745"/>
            <a:ext cx="6408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lnSpc>
                <a:spcPct val="150000"/>
              </a:lnSpc>
              <a:buFont typeface="+mj-lt"/>
              <a:buAutoNum type="arabicPeriod" startAt="6"/>
              <a:tabLst>
                <a:tab pos="4572000" algn="l"/>
              </a:tabLst>
            </a:pPr>
            <a:r>
              <a:rPr lang="en-US" altLang="zh-CN" sz="2800" dirty="0"/>
              <a:t>Distributive law	</a:t>
            </a:r>
            <a:r>
              <a:rPr lang="zh-CN" altLang="en-US" sz="2800" b="1" dirty="0">
                <a:solidFill>
                  <a:srgbClr val="0070C0"/>
                </a:solidFill>
              </a:rPr>
              <a:t>分配律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596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9" y="58529"/>
            <a:ext cx="8620447" cy="936104"/>
          </a:xfrm>
        </p:spPr>
        <p:txBody>
          <a:bodyPr/>
          <a:lstStyle/>
          <a:p>
            <a:pPr algn="ctr"/>
            <a:r>
              <a:rPr lang="zh-CN" altLang="en-US" sz="4000" b="1" dirty="0">
                <a:solidFill>
                  <a:srgbClr val="FF0000"/>
                </a:solidFill>
                <a:latin typeface="+mn-ea"/>
                <a:ea typeface="+mn-ea"/>
              </a:rPr>
              <a:t>公理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1520" y="2636913"/>
            <a:ext cx="8703568" cy="2376263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2800" dirty="0">
                <a:latin typeface="+mn-ea"/>
              </a:rPr>
              <a:t>公理必需满足的条件：</a:t>
            </a:r>
            <a:endParaRPr lang="en-US" altLang="zh-CN" sz="2800" dirty="0">
              <a:latin typeface="+mn-ea"/>
            </a:endParaRPr>
          </a:p>
          <a:p>
            <a:pPr marL="457200" indent="-457200">
              <a:lnSpc>
                <a:spcPct val="120000"/>
              </a:lnSpc>
              <a:buClr>
                <a:schemeClr val="tx1"/>
              </a:buClr>
              <a:buSzPct val="100000"/>
              <a:buFont typeface="+mj-ea"/>
              <a:buAutoNum type="circleNumDbPlain"/>
            </a:pPr>
            <a:r>
              <a:rPr lang="zh-CN" altLang="en-US" sz="2600" b="1" dirty="0">
                <a:latin typeface="+mn-ea"/>
              </a:rPr>
              <a:t>相容性</a:t>
            </a:r>
            <a:r>
              <a:rPr lang="zh-CN" altLang="en-US" sz="2600" dirty="0">
                <a:latin typeface="+mn-ea"/>
              </a:rPr>
              <a:t>：不能自相矛盾，也不能推出自相矛盾的东西。</a:t>
            </a:r>
            <a:endParaRPr lang="en-US" altLang="zh-CN" sz="2600" dirty="0">
              <a:latin typeface="+mn-ea"/>
            </a:endParaRPr>
          </a:p>
          <a:p>
            <a:pPr marL="457200" indent="-457200">
              <a:lnSpc>
                <a:spcPct val="120000"/>
              </a:lnSpc>
              <a:buClr>
                <a:schemeClr val="tx1"/>
              </a:buClr>
              <a:buSzPct val="100000"/>
              <a:buFont typeface="+mj-ea"/>
              <a:buAutoNum type="circleNumDbPlain"/>
            </a:pPr>
            <a:r>
              <a:rPr lang="zh-CN" altLang="en-US" sz="2600" b="1" dirty="0">
                <a:latin typeface="+mn-ea"/>
              </a:rPr>
              <a:t>相互独立性</a:t>
            </a:r>
            <a:r>
              <a:rPr lang="zh-CN" altLang="en-US" sz="2600" dirty="0">
                <a:latin typeface="+mn-ea"/>
              </a:rPr>
              <a:t>：任一条公理都应不能从别的公理推出来。</a:t>
            </a:r>
            <a:endParaRPr lang="en-US" altLang="zh-CN" sz="2600" dirty="0">
              <a:latin typeface="+mn-ea"/>
            </a:endParaRPr>
          </a:p>
          <a:p>
            <a:pPr marL="457200" indent="-457200">
              <a:lnSpc>
                <a:spcPct val="120000"/>
              </a:lnSpc>
              <a:buClr>
                <a:schemeClr val="tx1"/>
              </a:buClr>
              <a:buSzPct val="100000"/>
              <a:buFont typeface="+mj-ea"/>
              <a:buAutoNum type="circleNumDbPlain"/>
            </a:pPr>
            <a:r>
              <a:rPr lang="zh-CN" altLang="en-US" sz="2600" b="1" dirty="0">
                <a:latin typeface="+mn-ea"/>
              </a:rPr>
              <a:t>完全性</a:t>
            </a:r>
            <a:r>
              <a:rPr lang="zh-CN" altLang="en-US" sz="2600" dirty="0">
                <a:latin typeface="+mn-ea"/>
              </a:rPr>
              <a:t>：在该系统中，一切命题的真假都是</a:t>
            </a:r>
            <a:r>
              <a:rPr lang="zh-CN" altLang="en-US" sz="2600" dirty="0" smtClean="0">
                <a:latin typeface="+mn-ea"/>
              </a:rPr>
              <a:t>可确定</a:t>
            </a:r>
            <a:r>
              <a:rPr lang="zh-CN" altLang="en-US" sz="2600" dirty="0">
                <a:latin typeface="+mn-ea"/>
              </a:rPr>
              <a:t>的</a:t>
            </a:r>
            <a:r>
              <a:rPr lang="zh-CN" altLang="en-US" sz="2600" dirty="0" smtClean="0">
                <a:latin typeface="+mn-ea"/>
              </a:rPr>
              <a:t>。</a:t>
            </a:r>
            <a:endParaRPr lang="en-US" altLang="zh-CN" sz="26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26522" y="1268760"/>
            <a:ext cx="6837128" cy="99373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Arial" charset="0"/>
              <a:buNone/>
              <a:defRPr sz="2000">
                <a:latin typeface="楷体" pitchFamily="49" charset="-122"/>
                <a:ea typeface="楷体" pitchFamily="49" charset="-122"/>
              </a:defRPr>
            </a:lvl1pPr>
            <a:lvl2pPr>
              <a:spcBef>
                <a:spcPct val="20000"/>
              </a:spcBef>
              <a:buClr>
                <a:schemeClr val="folHlink"/>
              </a:buClr>
              <a:buSzPct val="60000"/>
              <a:buFont typeface="Arial" charset="0"/>
              <a:buChar char="•"/>
              <a:defRPr sz="2800"/>
            </a:lvl2pPr>
            <a:lvl3pPr>
              <a:spcBef>
                <a:spcPct val="20000"/>
              </a:spcBef>
              <a:buClr>
                <a:schemeClr val="folHlink"/>
              </a:buClr>
              <a:buSzPct val="60000"/>
              <a:buFont typeface="Arial" charset="0"/>
              <a:buChar char="•"/>
              <a:defRPr sz="2800"/>
            </a:lvl3pPr>
            <a:lvl4pPr>
              <a:spcBef>
                <a:spcPct val="20000"/>
              </a:spcBef>
              <a:buClr>
                <a:schemeClr val="folHlink"/>
              </a:buClr>
              <a:buSzPct val="60000"/>
              <a:buFont typeface="Arial" charset="0"/>
              <a:buChar char="•"/>
              <a:defRPr sz="2800"/>
            </a:lvl4pPr>
            <a:lvl5pPr>
              <a:spcBef>
                <a:spcPct val="20000"/>
              </a:spcBef>
              <a:buClr>
                <a:schemeClr val="folHlink"/>
              </a:buClr>
              <a:buSzPct val="60000"/>
              <a:buFont typeface="Arial" charset="0"/>
              <a:buChar char="•"/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>
              <a:lnSpc>
                <a:spcPct val="120000"/>
              </a:lnSpc>
            </a:pPr>
            <a:r>
              <a:rPr lang="zh-CN" altLang="en-US" sz="2400" b="1" dirty="0" smtClean="0">
                <a:latin typeface="+mn-ea"/>
                <a:ea typeface="+mn-ea"/>
              </a:rPr>
              <a:t>真理，不必</a:t>
            </a:r>
            <a:r>
              <a:rPr lang="zh-CN" altLang="en-US" sz="2400" b="1" dirty="0">
                <a:latin typeface="+mn-ea"/>
                <a:ea typeface="+mn-ea"/>
              </a:rPr>
              <a:t>再加以证明的命题。 “自明之理”。</a:t>
            </a:r>
            <a:endParaRPr lang="en-US" altLang="zh-CN" sz="2400" b="1" dirty="0">
              <a:latin typeface="+mn-ea"/>
              <a:ea typeface="+mn-ea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b="1" dirty="0"/>
              <a:t>只有从真理出发，才能得到真理</a:t>
            </a:r>
            <a:r>
              <a:rPr lang="zh-CN" altLang="en-US" sz="2400" b="1" dirty="0" smtClean="0"/>
              <a:t>。</a:t>
            </a:r>
            <a:endParaRPr lang="en-US" altLang="zh-C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3529" y="5275028"/>
                <a:ext cx="8496944" cy="1232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rgbClr val="0070C0"/>
                    </a:solidFill>
                  </a:rPr>
                  <a:t>布尔代数</a:t>
                </a:r>
                <a:r>
                  <a:rPr lang="zh-CN" altLang="en-US" dirty="0" smtClean="0"/>
                  <a:t>：是一个由元素集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与两个二元运算符</a:t>
                </a:r>
                <a:r>
                  <a:rPr lang="en-US" altLang="zh-CN" dirty="0" smtClean="0"/>
                  <a:t>+</a:t>
                </a:r>
                <a:r>
                  <a:rPr lang="zh-CN" altLang="en-US" dirty="0" smtClean="0"/>
                  <a:t>和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</a:rPr>
                      <m:t>∙</m:t>
                    </m:r>
                  </m:oMath>
                </a14:m>
                <a:r>
                  <a:rPr lang="zh-CN" altLang="en-US" dirty="0" smtClean="0"/>
                  <a:t> 来定义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en-US" altLang="zh-CN" dirty="0" smtClean="0"/>
                  <a:t>                 </a:t>
                </a:r>
                <a:r>
                  <a:rPr lang="zh-CN" altLang="en-US" dirty="0" smtClean="0"/>
                  <a:t>的代数结构，满足由</a:t>
                </a:r>
                <a:r>
                  <a:rPr lang="en-US" altLang="zh-CN" dirty="0" smtClean="0"/>
                  <a:t>Huntington</a:t>
                </a:r>
                <a:r>
                  <a:rPr lang="zh-CN" altLang="en-US" dirty="0" smtClean="0"/>
                  <a:t>提出的公理。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9" y="5275028"/>
                <a:ext cx="8496944" cy="1232645"/>
              </a:xfrm>
              <a:prstGeom prst="rect">
                <a:avLst/>
              </a:prstGeom>
              <a:blipFill rotWithShape="1">
                <a:blip r:embed="rId3"/>
                <a:stretch>
                  <a:fillRect l="-1076" b="-1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848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8913" y="213902"/>
            <a:ext cx="8620447" cy="648071"/>
          </a:xfrm>
        </p:spPr>
        <p:txBody>
          <a:bodyPr/>
          <a:lstStyle/>
          <a:p>
            <a:pPr algn="ctr"/>
            <a:r>
              <a:rPr lang="en-US" altLang="zh-CN" sz="3600" dirty="0">
                <a:latin typeface="+mn-ea"/>
              </a:rPr>
              <a:t>Huntington</a:t>
            </a:r>
            <a:r>
              <a:rPr lang="zh-CN" altLang="en-US" sz="3600" b="1" dirty="0" smtClean="0">
                <a:solidFill>
                  <a:schemeClr val="tx1"/>
                </a:solidFill>
                <a:latin typeface="+mn-ea"/>
                <a:ea typeface="+mn-ea"/>
              </a:rPr>
              <a:t>公理 </a:t>
            </a:r>
            <a:r>
              <a:rPr lang="en-US" altLang="zh-CN" sz="2400" b="1" dirty="0" smtClean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zh-CN" sz="2400" dirty="0">
                <a:latin typeface="+mn-ea"/>
              </a:rPr>
              <a:t>1904</a:t>
            </a:r>
            <a:r>
              <a:rPr lang="zh-CN" altLang="en-US" sz="2400" dirty="0">
                <a:latin typeface="+mn-ea"/>
              </a:rPr>
              <a:t>年</a:t>
            </a:r>
            <a:r>
              <a:rPr lang="en-US" altLang="zh-CN" sz="2400" b="1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07504" y="1196752"/>
                <a:ext cx="8703568" cy="5301208"/>
              </a:xfrm>
            </p:spPr>
            <p:txBody>
              <a:bodyPr/>
              <a:lstStyle/>
              <a:p>
                <a:pPr marL="457200" indent="-457200">
                  <a:lnSpc>
                    <a:spcPct val="12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r>
                  <a:rPr lang="zh-CN" altLang="en-US" sz="2600" b="1" dirty="0" smtClean="0">
                    <a:latin typeface="+mn-ea"/>
                  </a:rPr>
                  <a:t>闭合性   </a:t>
                </a:r>
                <a:r>
                  <a:rPr lang="zh-CN" altLang="en-US" sz="2600" dirty="0" smtClean="0">
                    <a:latin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</a:rPr>
                      <m:t>+</m:t>
                    </m:r>
                    <m:r>
                      <a:rPr lang="zh-CN" altLang="en-US" sz="2600" b="0" i="1" smtClean="0">
                        <a:latin typeface="Cambria Math"/>
                      </a:rPr>
                      <m:t>和</m:t>
                    </m:r>
                    <m:r>
                      <a:rPr lang="zh-CN" altLang="en-US" sz="2600" b="0" i="1" smtClean="0">
                        <a:latin typeface="Cambria Math"/>
                      </a:rPr>
                      <m:t>∙</m:t>
                    </m:r>
                    <m:r>
                      <a:rPr lang="zh-CN" altLang="en-US" sz="2600" i="1">
                        <a:latin typeface="Cambria Math"/>
                      </a:rPr>
                      <m:t>运算</m:t>
                    </m:r>
                    <m:r>
                      <a:rPr lang="zh-CN" altLang="en-US" sz="2600" i="1" smtClean="0">
                        <a:latin typeface="Cambria Math"/>
                      </a:rPr>
                      <m:t>都是</m:t>
                    </m:r>
                    <m:r>
                      <a:rPr lang="zh-CN" altLang="en-US" sz="2600" i="1">
                        <a:latin typeface="Cambria Math"/>
                      </a:rPr>
                      <m:t>封闭</m:t>
                    </m:r>
                    <m:r>
                      <a:rPr lang="zh-CN" altLang="en-US" sz="2600" b="0" i="1" smtClean="0">
                        <a:latin typeface="Cambria Math"/>
                      </a:rPr>
                      <m:t>的。</m:t>
                    </m:r>
                  </m:oMath>
                </a14:m>
                <a:endParaRPr lang="en-US" altLang="zh-CN" sz="2600" dirty="0">
                  <a:latin typeface="+mn-ea"/>
                </a:endParaRPr>
              </a:p>
              <a:p>
                <a:pPr marL="457200" indent="-457200">
                  <a:lnSpc>
                    <a:spcPct val="12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  <a:tabLst>
                    <a:tab pos="2330450" algn="l"/>
                  </a:tabLst>
                </a:pPr>
                <a:r>
                  <a:rPr lang="zh-CN" altLang="en-US" sz="2600" b="1" dirty="0" smtClean="0">
                    <a:latin typeface="+mn-ea"/>
                  </a:rPr>
                  <a:t>单位元素 </a:t>
                </a:r>
                <a:r>
                  <a:rPr lang="zh-CN" altLang="en-US" sz="2600" dirty="0" smtClean="0">
                    <a:latin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600" i="1" smtClean="0">
                        <a:latin typeface="Cambria Math"/>
                      </a:rPr>
                      <m:t>+ </m:t>
                    </m:r>
                  </m:oMath>
                </a14:m>
                <a:r>
                  <a:rPr lang="zh-CN" altLang="en-US" sz="2600" dirty="0" smtClean="0">
                    <a:latin typeface="+mn-ea"/>
                  </a:rPr>
                  <a:t>单位元素是</a:t>
                </a:r>
                <a:r>
                  <a:rPr lang="en-US" altLang="zh-CN" sz="2600" dirty="0" smtClean="0">
                    <a:latin typeface="+mn-ea"/>
                  </a:rPr>
                  <a:t>0</a:t>
                </a:r>
                <a:r>
                  <a:rPr lang="zh-CN" altLang="en-US" sz="2600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6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600" i="1" smtClean="0">
                        <a:solidFill>
                          <a:srgbClr val="0070C0"/>
                        </a:solidFill>
                        <a:latin typeface="Cambria Math"/>
                      </a:rPr>
                      <m:t>+0=0+</m:t>
                    </m:r>
                    <m:r>
                      <a:rPr lang="en-US" altLang="zh-CN" sz="2600" b="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600" b="0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600" b="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zh-CN" sz="2600" dirty="0" smtClean="0">
                    <a:solidFill>
                      <a:srgbClr val="0070C0"/>
                    </a:solidFill>
                    <a:latin typeface="+mn-ea"/>
                  </a:rPr>
                  <a:t/>
                </a:r>
                <a:br>
                  <a:rPr lang="en-US" altLang="zh-CN" sz="2600" dirty="0" smtClean="0">
                    <a:solidFill>
                      <a:srgbClr val="0070C0"/>
                    </a:solidFill>
                    <a:latin typeface="+mn-ea"/>
                  </a:rPr>
                </a:br>
                <a:r>
                  <a:rPr lang="en-US" altLang="zh-CN" sz="2600" dirty="0" smtClean="0">
                    <a:latin typeface="+mn-ea"/>
                  </a:rPr>
                  <a:t>	</a:t>
                </a:r>
                <a14:m>
                  <m:oMath xmlns:m="http://schemas.openxmlformats.org/officeDocument/2006/math">
                    <m:r>
                      <a:rPr lang="zh-CN" altLang="en-US" sz="2600" i="1">
                        <a:latin typeface="Cambria Math"/>
                      </a:rPr>
                      <m:t>∙</m:t>
                    </m:r>
                  </m:oMath>
                </a14:m>
                <a:r>
                  <a:rPr lang="zh-CN" altLang="en-US" sz="2600" dirty="0" smtClean="0">
                    <a:latin typeface="+mn-ea"/>
                  </a:rPr>
                  <a:t> </a:t>
                </a:r>
                <a:r>
                  <a:rPr lang="zh-CN" altLang="en-US" sz="2600" dirty="0">
                    <a:latin typeface="+mn-ea"/>
                  </a:rPr>
                  <a:t>单位元素</a:t>
                </a:r>
                <a:r>
                  <a:rPr lang="zh-CN" altLang="en-US" sz="2600" dirty="0" smtClean="0">
                    <a:latin typeface="+mn-ea"/>
                  </a:rPr>
                  <a:t>是</a:t>
                </a:r>
                <a:r>
                  <a:rPr lang="en-US" altLang="zh-CN" sz="2600" dirty="0" smtClean="0">
                    <a:latin typeface="+mn-ea"/>
                  </a:rPr>
                  <a:t>1</a:t>
                </a:r>
                <a:r>
                  <a:rPr lang="zh-CN" altLang="en-US" sz="2600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6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600" b="0" i="1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zh-CN" altLang="en-US" sz="26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r>
                      <a:rPr lang="en-US" altLang="zh-CN" sz="2600" b="0" i="1" smtClean="0">
                        <a:solidFill>
                          <a:srgbClr val="0070C0"/>
                        </a:solidFill>
                        <a:latin typeface="Cambria Math"/>
                      </a:rPr>
                      <m:t> 1</m:t>
                    </m:r>
                    <m:r>
                      <a:rPr lang="en-US" altLang="zh-CN" sz="26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600" b="0" i="1" smtClean="0">
                        <a:solidFill>
                          <a:srgbClr val="0070C0"/>
                        </a:solidFill>
                        <a:latin typeface="Cambria Math"/>
                      </a:rPr>
                      <m:t>1 </m:t>
                    </m:r>
                    <m:r>
                      <a:rPr lang="zh-CN" altLang="en-US" sz="26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r>
                      <a:rPr lang="en-US" altLang="zh-CN" sz="2600" b="0" i="1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26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6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6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</m:oMath>
                </a14:m>
                <a:endParaRPr lang="en-US" altLang="zh-CN" sz="2600" dirty="0">
                  <a:solidFill>
                    <a:srgbClr val="0070C0"/>
                  </a:solidFill>
                  <a:latin typeface="+mn-ea"/>
                </a:endParaRPr>
              </a:p>
              <a:p>
                <a:pPr marL="457200" indent="-457200">
                  <a:lnSpc>
                    <a:spcPct val="12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  <a:tabLst>
                    <a:tab pos="1879600" algn="l"/>
                  </a:tabLst>
                </a:pPr>
                <a:r>
                  <a:rPr lang="zh-CN" altLang="en-US" sz="2600" b="1" dirty="0" smtClean="0">
                    <a:latin typeface="+mn-ea"/>
                  </a:rPr>
                  <a:t>交换律   </a:t>
                </a:r>
                <a:r>
                  <a:rPr lang="zh-CN" altLang="en-US" sz="2600" dirty="0" smtClean="0">
                    <a:latin typeface="+mn-ea"/>
                  </a:rPr>
                  <a:t>：</a:t>
                </a:r>
                <a:r>
                  <a:rPr lang="en-US" altLang="zh-CN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/>
                      </a:rPr>
                      <m:t>+</m:t>
                    </m:r>
                  </m:oMath>
                </a14:m>
                <a:r>
                  <a:rPr lang="zh-CN" altLang="en-US" sz="2600" dirty="0" smtClean="0">
                    <a:latin typeface="+mn-ea"/>
                  </a:rPr>
                  <a:t> 满足交换律，</a:t>
                </a:r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6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600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600" b="0" i="1" smtClean="0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6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600" b="0" i="1" smtClean="0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600" i="1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6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zh-CN" sz="2600" dirty="0" smtClean="0">
                    <a:solidFill>
                      <a:srgbClr val="0070C0"/>
                    </a:solidFill>
                    <a:latin typeface="+mn-ea"/>
                  </a:rPr>
                  <a:t/>
                </a:r>
                <a:br>
                  <a:rPr lang="en-US" altLang="zh-CN" sz="2600" dirty="0" smtClean="0">
                    <a:solidFill>
                      <a:srgbClr val="0070C0"/>
                    </a:solidFill>
                    <a:latin typeface="+mn-ea"/>
                  </a:rPr>
                </a:br>
                <a:r>
                  <a:rPr lang="en-US" altLang="zh-CN" sz="2600" dirty="0" smtClean="0">
                    <a:latin typeface="+mn-ea"/>
                  </a:rPr>
                  <a:t>	  </a:t>
                </a:r>
                <a:r>
                  <a:rPr lang="en-US" altLang="zh-CN" sz="2000" dirty="0" smtClean="0">
                    <a:latin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zh-CN" altLang="en-US" sz="2600" i="1">
                        <a:latin typeface="Cambria Math"/>
                      </a:rPr>
                      <m:t>∙</m:t>
                    </m:r>
                  </m:oMath>
                </a14:m>
                <a:r>
                  <a:rPr lang="zh-CN" altLang="en-US" sz="2600" dirty="0" smtClean="0">
                    <a:latin typeface="+mn-ea"/>
                  </a:rPr>
                  <a:t>  满足</a:t>
                </a:r>
                <a:r>
                  <a:rPr lang="zh-CN" altLang="en-US" sz="2600" dirty="0">
                    <a:latin typeface="+mn-ea"/>
                  </a:rPr>
                  <a:t>交换律</a:t>
                </a:r>
                <a:r>
                  <a:rPr lang="zh-CN" altLang="en-US" sz="2600" dirty="0" smtClean="0">
                    <a:latin typeface="+mn-ea"/>
                  </a:rPr>
                  <a:t>，</a:t>
                </a:r>
                <a:r>
                  <a:rPr lang="en-US" altLang="zh-CN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6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600" b="0" i="1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zh-CN" altLang="en-US" sz="26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r>
                      <a:rPr lang="en-US" altLang="zh-CN" sz="2600" b="0" i="1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2600" i="1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600" b="0" i="1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26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600" i="1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600" b="0" i="1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zh-CN" altLang="en-US" sz="26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r>
                      <a:rPr lang="en-US" altLang="zh-CN" sz="2600" b="0" i="1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26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zh-CN" sz="2600" b="1" dirty="0" smtClean="0">
                    <a:solidFill>
                      <a:srgbClr val="0070C0"/>
                    </a:solidFill>
                    <a:latin typeface="+mn-ea"/>
                  </a:rPr>
                  <a:t/>
                </a:r>
                <a:br>
                  <a:rPr lang="en-US" altLang="zh-CN" sz="2600" b="1" dirty="0" smtClean="0">
                    <a:solidFill>
                      <a:srgbClr val="0070C0"/>
                    </a:solidFill>
                    <a:latin typeface="+mn-ea"/>
                  </a:rPr>
                </a:br>
                <a:r>
                  <a:rPr lang="zh-CN" altLang="en-US" sz="2600" dirty="0" smtClean="0">
                    <a:latin typeface="+mn-ea"/>
                  </a:rPr>
                  <a:t>结合律</a:t>
                </a:r>
                <a:r>
                  <a:rPr lang="en-US" altLang="zh-CN" sz="1800" dirty="0" smtClean="0">
                    <a:latin typeface="+mn-ea"/>
                  </a:rPr>
                  <a:t>(</a:t>
                </a:r>
                <a:r>
                  <a:rPr lang="zh-CN" altLang="en-US" sz="1800" dirty="0" smtClean="0">
                    <a:latin typeface="+mn-ea"/>
                  </a:rPr>
                  <a:t>可推导出来</a:t>
                </a:r>
                <a:r>
                  <a:rPr lang="en-US" altLang="zh-CN" sz="1800" dirty="0" smtClean="0">
                    <a:latin typeface="+mn-ea"/>
                  </a:rPr>
                  <a:t>)</a:t>
                </a:r>
                <a:r>
                  <a:rPr lang="en-US" altLang="zh-CN" sz="2000" dirty="0" smtClean="0">
                    <a:latin typeface="+mn-ea"/>
                  </a:rPr>
                  <a:t>:</a:t>
                </a:r>
                <a:r>
                  <a:rPr lang="en-US" altLang="zh-CN" sz="26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/>
                      </a:rPr>
                      <m:t>𝑧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zh-CN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sz="2400" dirty="0" smtClean="0">
                    <a:solidFill>
                      <a:srgbClr val="0070C0"/>
                    </a:solidFill>
                    <a:latin typeface="+mn-ea"/>
                  </a:rPr>
                  <a:t>,</a:t>
                </a:r>
                <a:r>
                  <a:rPr lang="en-US" altLang="zh-CN" sz="2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zh-CN" altLang="en-US" sz="20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∙</m:t>
                        </m:r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zh-CN" altLang="en-US" sz="20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/>
                      </a:rPr>
                      <m:t>𝑧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zh-CN" altLang="en-US" sz="20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d>
                      <m:dPr>
                        <m:ctrlP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zh-CN" altLang="en-US" sz="20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∙</m:t>
                        </m:r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sz="2600" dirty="0" smtClean="0">
                  <a:latin typeface="+mn-ea"/>
                </a:endParaRPr>
              </a:p>
              <a:p>
                <a:pPr marL="457200" indent="-457200">
                  <a:lnSpc>
                    <a:spcPct val="12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  <a:tabLst>
                    <a:tab pos="1790700" algn="l"/>
                  </a:tabLst>
                </a:pPr>
                <a:r>
                  <a:rPr lang="zh-CN" altLang="en-US" sz="2600" b="1" dirty="0" smtClean="0">
                    <a:latin typeface="+mn-ea"/>
                  </a:rPr>
                  <a:t>分配律：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/>
                      </a:rPr>
                      <m:t>+</m:t>
                    </m:r>
                  </m:oMath>
                </a14:m>
                <a:r>
                  <a:rPr lang="zh-CN" altLang="en-US" sz="2600" dirty="0" smtClean="0">
                    <a:latin typeface="+mn-ea"/>
                  </a:rPr>
                  <a:t>满足分配律</a:t>
                </a:r>
                <a:r>
                  <a:rPr lang="zh-CN" altLang="en-US" sz="2600" dirty="0">
                    <a:latin typeface="+mn-ea"/>
                  </a:rPr>
                  <a:t>，</a:t>
                </a:r>
                <a:r>
                  <a:rPr lang="en-US" altLang="zh-CN" sz="2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6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zh-CN" altLang="en-US" sz="26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d>
                      <m:dPr>
                        <m:ctrlPr>
                          <a:rPr lang="en-US" altLang="zh-CN" sz="2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altLang="zh-CN" sz="26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6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altLang="zh-CN" sz="26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600" b="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zh-CN" altLang="en-US" sz="26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r>
                      <a:rPr lang="en-US" altLang="zh-CN" sz="2600" i="1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600" i="1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6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zh-CN" altLang="en-US" sz="26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r>
                      <a:rPr lang="en-US" altLang="zh-CN" sz="2600" b="0" i="1" smtClean="0">
                        <a:solidFill>
                          <a:srgbClr val="0070C0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lang="en-US" altLang="zh-CN" sz="2600" dirty="0">
                    <a:solidFill>
                      <a:srgbClr val="0070C0"/>
                    </a:solidFill>
                    <a:latin typeface="+mn-ea"/>
                  </a:rPr>
                  <a:t/>
                </a:r>
                <a:br>
                  <a:rPr lang="en-US" altLang="zh-CN" sz="2600" dirty="0">
                    <a:solidFill>
                      <a:srgbClr val="0070C0"/>
                    </a:solidFill>
                    <a:latin typeface="+mn-ea"/>
                  </a:rPr>
                </a:br>
                <a:r>
                  <a:rPr lang="en-US" altLang="zh-CN" sz="2600" dirty="0">
                    <a:latin typeface="+mn-ea"/>
                  </a:rPr>
                  <a:t>	</a:t>
                </a:r>
                <a:r>
                  <a:rPr lang="en-US" altLang="zh-CN" sz="14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∙</m:t>
                    </m:r>
                  </m:oMath>
                </a14:m>
                <a:r>
                  <a:rPr lang="zh-CN" altLang="en-US" sz="1600" b="1" dirty="0" smtClean="0">
                    <a:solidFill>
                      <a:srgbClr val="FF0000"/>
                    </a:solidFill>
                    <a:latin typeface="+mn-ea"/>
                  </a:rPr>
                  <a:t> </a:t>
                </a:r>
                <a:r>
                  <a:rPr lang="zh-CN" altLang="en-US" sz="2600" dirty="0" smtClean="0">
                    <a:latin typeface="+mn-ea"/>
                  </a:rPr>
                  <a:t>满足</a:t>
                </a:r>
                <a:r>
                  <a:rPr lang="zh-CN" altLang="en-US" sz="2600" dirty="0">
                    <a:latin typeface="+mn-ea"/>
                  </a:rPr>
                  <a:t>分配</a:t>
                </a:r>
                <a:r>
                  <a:rPr lang="zh-CN" altLang="en-US" sz="2600" dirty="0" smtClean="0">
                    <a:latin typeface="+mn-ea"/>
                  </a:rPr>
                  <a:t>律</a:t>
                </a:r>
                <a:r>
                  <a:rPr lang="zh-CN" altLang="en-US" sz="2600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zh-CN" altLang="en-US" sz="26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∙</m:t>
                        </m:r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𝒛</m:t>
                        </m:r>
                      </m:e>
                    </m:d>
                    <m:r>
                      <a:rPr lang="en-US" altLang="zh-CN" sz="2600" b="1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𝒚</m:t>
                        </m:r>
                      </m:e>
                    </m:d>
                    <m:r>
                      <a:rPr lang="zh-CN" altLang="en-US" sz="2600" b="1" i="1">
                        <a:solidFill>
                          <a:srgbClr val="FF0000"/>
                        </a:solidFill>
                        <a:latin typeface="Cambria Math"/>
                      </a:rPr>
                      <m:t>∙</m:t>
                    </m:r>
                    <m:d>
                      <m:d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𝒛</m:t>
                        </m:r>
                      </m:e>
                    </m:d>
                  </m:oMath>
                </a14:m>
                <a:endParaRPr lang="en-US" altLang="zh-CN" sz="2600" b="1" dirty="0" smtClean="0">
                  <a:latin typeface="+mn-ea"/>
                </a:endParaRPr>
              </a:p>
              <a:p>
                <a:pPr marL="457200" indent="-457200">
                  <a:lnSpc>
                    <a:spcPct val="12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r>
                  <a:rPr lang="zh-CN" altLang="en-US" sz="2600" b="1" dirty="0" smtClean="0">
                    <a:solidFill>
                      <a:srgbClr val="FF0000"/>
                    </a:solidFill>
                    <a:latin typeface="+mn-ea"/>
                  </a:rPr>
                  <a:t>反运算</a:t>
                </a:r>
                <a:r>
                  <a:rPr lang="zh-CN" altLang="en-US" sz="2600" dirty="0" smtClean="0">
                    <a:latin typeface="+mn-ea"/>
                  </a:rPr>
                  <a:t>：</a:t>
                </a:r>
                <a:r>
                  <a:rPr lang="zh-CN" altLang="en-US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</a:rPr>
                      <m:t>“</m:t>
                    </m:r>
                    <m:r>
                      <a:rPr lang="en-US" altLang="zh-CN" sz="2600" i="1">
                        <a:latin typeface="Cambria Math"/>
                      </a:rPr>
                      <m:t>+</m:t>
                    </m:r>
                    <m:r>
                      <a:rPr lang="en-US" altLang="zh-CN" sz="2600" b="0" i="1" smtClean="0">
                        <a:latin typeface="Cambria Math"/>
                      </a:rPr>
                      <m:t>”</m:t>
                    </m:r>
                    <m:r>
                      <a:rPr lang="en-US" altLang="zh-CN" sz="2600" i="1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2600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6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600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600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600" b="0" i="1" smtClean="0">
                        <a:solidFill>
                          <a:srgbClr val="0070C0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zh-CN" altLang="en-US" sz="2600" dirty="0" smtClean="0">
                    <a:latin typeface="+mn-ea"/>
                  </a:rPr>
                  <a:t>。</a:t>
                </a:r>
                <a:r>
                  <a:rPr lang="en-US" altLang="zh-CN" sz="2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600" i="1">
                        <a:latin typeface="Cambria Math"/>
                      </a:rPr>
                      <m:t>“</m:t>
                    </m:r>
                    <m:r>
                      <a:rPr lang="en-US" altLang="zh-CN" sz="260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sz="2600" i="1">
                        <a:latin typeface="Cambria Math"/>
                      </a:rPr>
                      <m:t>” </m:t>
                    </m:r>
                  </m:oMath>
                </a14:m>
                <a:r>
                  <a:rPr lang="zh-CN" altLang="en-US" sz="2600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6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6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∙</m:t>
                    </m:r>
                    <m:sSup>
                      <m:sSupPr>
                        <m:ctrlPr>
                          <a:rPr lang="en-US" altLang="zh-CN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sz="26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600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600" b="0" i="1" smtClean="0">
                        <a:solidFill>
                          <a:srgbClr val="0070C0"/>
                        </a:solidFill>
                        <a:latin typeface="Cambria Math"/>
                      </a:rPr>
                      <m:t>0</m:t>
                    </m:r>
                  </m:oMath>
                </a14:m>
                <a:endParaRPr lang="en-US" altLang="zh-CN" sz="2600" dirty="0" smtClean="0">
                  <a:latin typeface="+mn-ea"/>
                </a:endParaRPr>
              </a:p>
              <a:p>
                <a:pPr marL="457200" indent="-457200">
                  <a:lnSpc>
                    <a:spcPct val="12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r>
                  <a:rPr lang="zh-CN" altLang="en-US" sz="2600" dirty="0" smtClean="0">
                    <a:latin typeface="+mn-ea"/>
                  </a:rPr>
                  <a:t>至少存在两个元素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</a:rPr>
                      <m:t>𝑥</m:t>
                    </m:r>
                    <m:r>
                      <a:rPr lang="en-US" altLang="zh-CN" sz="2600" b="0" i="1" smtClean="0">
                        <a:latin typeface="Cambria Math"/>
                      </a:rPr>
                      <m:t>, </m:t>
                    </m:r>
                    <m:r>
                      <a:rPr lang="en-US" altLang="zh-CN" sz="2600" b="0" i="1" smtClean="0">
                        <a:latin typeface="Cambria Math"/>
                      </a:rPr>
                      <m:t>𝑦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, 有 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zh-CN" altLang="en-US" sz="2600" b="0" i="1" smtClean="0">
                        <a:latin typeface="Cambria Math"/>
                        <a:ea typeface="Cambria Math"/>
                      </a:rPr>
                      <m:t>。</m:t>
                    </m:r>
                  </m:oMath>
                </a14:m>
                <a:endParaRPr lang="en-US" altLang="zh-CN" sz="26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07504" y="1196752"/>
                <a:ext cx="8703568" cy="5301208"/>
              </a:xfrm>
              <a:blipFill rotWithShape="1">
                <a:blip r:embed="rId3"/>
                <a:stretch>
                  <a:fillRect l="-911" t="-575" b="-13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7577258" y="53199"/>
            <a:ext cx="1531246" cy="2151665"/>
            <a:chOff x="7577258" y="53199"/>
            <a:chExt cx="1531246" cy="2151665"/>
          </a:xfrm>
        </p:grpSpPr>
        <p:pic>
          <p:nvPicPr>
            <p:cNvPr id="112642" name="Picture 2" descr="http://www-history.mcs.st-and.ac.uk/BigPictures/Huntington.jpe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258" y="53199"/>
              <a:ext cx="1531246" cy="215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596336" y="1866310"/>
              <a:ext cx="14430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1874</a:t>
              </a:r>
              <a:r>
                <a:rPr lang="zh-CN" altLang="en-US" sz="1600" b="1" dirty="0" smtClean="0">
                  <a:solidFill>
                    <a:schemeClr val="bg1"/>
                  </a:solidFill>
                </a:rPr>
                <a:t>－</a:t>
              </a:r>
              <a:r>
                <a:rPr lang="en-US" altLang="zh-CN" sz="1600" b="1" dirty="0" smtClean="0">
                  <a:solidFill>
                    <a:schemeClr val="bg1"/>
                  </a:solidFill>
                </a:rPr>
                <a:t>1952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922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239000" y="6324600"/>
            <a:ext cx="1905000" cy="457200"/>
          </a:xfrm>
        </p:spPr>
        <p:txBody>
          <a:bodyPr/>
          <a:lstStyle/>
          <a:p>
            <a:pPr>
              <a:defRPr/>
            </a:pPr>
            <a:fld id="{4C40462F-2649-4494-8434-82C5623E13A7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/>
              <p:cNvSpPr txBox="1">
                <a:spLocks/>
              </p:cNvSpPr>
              <p:nvPr/>
            </p:nvSpPr>
            <p:spPr>
              <a:xfrm>
                <a:off x="539552" y="216350"/>
                <a:ext cx="8568952" cy="295232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457200" indent="-457200">
                  <a:lnSpc>
                    <a:spcPct val="11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r>
                  <a:rPr lang="zh-CN" altLang="en-US" sz="2400" b="1" dirty="0" smtClean="0">
                    <a:latin typeface="+mn-ea"/>
                  </a:rPr>
                  <a:t>闭合性   </a:t>
                </a:r>
                <a:r>
                  <a:rPr lang="zh-CN" altLang="en-US" sz="2400" dirty="0" smtClean="0">
                    <a:latin typeface="+mn-ea"/>
                  </a:rPr>
                  <a:t>： 加法、乘法运算具有</a:t>
                </a:r>
                <a:r>
                  <a:rPr lang="zh-CN" altLang="en-US" sz="2400" b="1" dirty="0" smtClean="0">
                    <a:latin typeface="+mn-ea"/>
                  </a:rPr>
                  <a:t>闭合性</a:t>
                </a:r>
                <a:r>
                  <a:rPr lang="zh-CN" altLang="en-US" sz="2400" dirty="0" smtClean="0">
                    <a:latin typeface="+mn-ea"/>
                  </a:rPr>
                  <a:t>。</a:t>
                </a:r>
                <a:endParaRPr lang="en-US" altLang="zh-CN" sz="2400" dirty="0" smtClean="0">
                  <a:latin typeface="+mn-ea"/>
                </a:endParaRPr>
              </a:p>
              <a:p>
                <a:pPr marL="457200" indent="-457200">
                  <a:lnSpc>
                    <a:spcPct val="11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r>
                  <a:rPr lang="zh-CN" altLang="en-US" sz="2400" b="1" dirty="0" smtClean="0">
                    <a:latin typeface="+mn-ea"/>
                  </a:rPr>
                  <a:t>单位元素 </a:t>
                </a:r>
                <a:r>
                  <a:rPr lang="zh-CN" altLang="en-US" sz="2400" dirty="0" smtClean="0">
                    <a:latin typeface="+mn-ea"/>
                  </a:rPr>
                  <a:t>： 加法</a:t>
                </a:r>
                <a:r>
                  <a:rPr lang="en-US" altLang="zh-CN" sz="2400" dirty="0" smtClean="0">
                    <a:latin typeface="+mn-ea"/>
                  </a:rPr>
                  <a:t>(</a:t>
                </a:r>
                <a:r>
                  <a:rPr lang="en-US" altLang="zh-CN" sz="2400" b="1" dirty="0" smtClean="0">
                    <a:latin typeface="+mn-ea"/>
                  </a:rPr>
                  <a:t>0</a:t>
                </a:r>
                <a:r>
                  <a:rPr lang="en-US" altLang="zh-CN" sz="2400" dirty="0" smtClean="0">
                    <a:latin typeface="+mn-ea"/>
                  </a:rPr>
                  <a:t>),</a:t>
                </a:r>
                <a:r>
                  <a:rPr lang="zh-CN" altLang="en-US" sz="2400" dirty="0" smtClean="0">
                    <a:latin typeface="+mn-ea"/>
                  </a:rPr>
                  <a:t>乘法</a:t>
                </a:r>
                <a:r>
                  <a:rPr lang="en-US" altLang="zh-CN" sz="2400" dirty="0" smtClean="0">
                    <a:latin typeface="+mn-ea"/>
                  </a:rPr>
                  <a:t>(</a:t>
                </a:r>
                <a:r>
                  <a:rPr lang="en-US" altLang="zh-CN" sz="2400" b="1" dirty="0" smtClean="0">
                    <a:latin typeface="+mn-ea"/>
                  </a:rPr>
                  <a:t>1</a:t>
                </a:r>
                <a:r>
                  <a:rPr lang="en-US" altLang="zh-CN" sz="2400" dirty="0" smtClean="0">
                    <a:latin typeface="+mn-ea"/>
                  </a:rPr>
                  <a:t>)</a:t>
                </a:r>
                <a:r>
                  <a:rPr lang="zh-CN" altLang="en-US" sz="24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/>
                      </a:rPr>
                      <m:t>+0=0+</m:t>
                    </m:r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zh-CN" altLang="en-US" sz="20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zh-CN" altLang="en-US" sz="2000" i="1">
                        <a:solidFill>
                          <a:srgbClr val="0070C0"/>
                        </a:solidFill>
                        <a:latin typeface="Cambria Math"/>
                      </a:rPr>
                      <m:t>∙1=1∙</m:t>
                    </m:r>
                    <m:r>
                      <a:rPr lang="zh-CN" altLang="en-US" sz="20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</m:oMath>
                </a14:m>
                <a:endParaRPr lang="en-US" altLang="zh-CN" sz="2400" dirty="0">
                  <a:solidFill>
                    <a:srgbClr val="0070C0"/>
                  </a:solidFill>
                  <a:latin typeface="+mn-ea"/>
                </a:endParaRPr>
              </a:p>
              <a:p>
                <a:pPr marL="457200" indent="-457200">
                  <a:lnSpc>
                    <a:spcPct val="11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</a:rPr>
                  <a:t>逆运算</a:t>
                </a:r>
                <a:r>
                  <a:rPr lang="zh-CN" altLang="en-US" sz="2400" b="1" dirty="0" smtClean="0">
                    <a:latin typeface="+mn-ea"/>
                  </a:rPr>
                  <a:t>   </a:t>
                </a:r>
                <a:r>
                  <a:rPr lang="zh-CN" altLang="en-US" sz="2400" dirty="0" smtClean="0">
                    <a:latin typeface="+mn-ea"/>
                  </a:rPr>
                  <a:t>： 减法、除法。</a:t>
                </a:r>
                <a:r>
                  <a:rPr lang="en-US" altLang="zh-CN" sz="2400" dirty="0" smtClean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sz="2400" dirty="0" smtClean="0">
                    <a:solidFill>
                      <a:srgbClr val="0070C0"/>
                    </a:solidFill>
                    <a:latin typeface="+mn-ea"/>
                  </a:rPr>
                  <a:t>，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=1</m:t>
                    </m:r>
                  </m:oMath>
                </a14:m>
                <a:endParaRPr lang="en-US" altLang="zh-CN" sz="2400" dirty="0" smtClean="0">
                  <a:solidFill>
                    <a:srgbClr val="0070C0"/>
                  </a:solidFill>
                  <a:latin typeface="+mn-ea"/>
                </a:endParaRPr>
              </a:p>
              <a:p>
                <a:pPr marL="457200" indent="-457200">
                  <a:lnSpc>
                    <a:spcPct val="11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r>
                  <a:rPr lang="zh-CN" altLang="en-US" sz="2400" b="1" dirty="0" smtClean="0">
                    <a:latin typeface="+mn-ea"/>
                  </a:rPr>
                  <a:t>交换律   </a:t>
                </a:r>
                <a:r>
                  <a:rPr lang="zh-CN" altLang="en-US" sz="2400" dirty="0" smtClean="0">
                    <a:latin typeface="+mn-ea"/>
                  </a:rPr>
                  <a:t>：</a:t>
                </a:r>
                <a:r>
                  <a:rPr lang="en-US" altLang="zh-CN" sz="2400" dirty="0" smtClean="0"/>
                  <a:t> 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sz="2400" dirty="0" smtClean="0">
                    <a:solidFill>
                      <a:srgbClr val="0070C0"/>
                    </a:solidFill>
                    <a:latin typeface="+mn-ea"/>
                  </a:rPr>
                  <a:t>，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</m:oMath>
                </a14:m>
                <a:endParaRPr lang="en-US" altLang="zh-CN" sz="2400" dirty="0" smtClean="0">
                  <a:solidFill>
                    <a:srgbClr val="0070C0"/>
                  </a:solidFill>
                  <a:latin typeface="+mn-ea"/>
                </a:endParaRPr>
              </a:p>
              <a:p>
                <a:pPr marL="457200" indent="-457200">
                  <a:lnSpc>
                    <a:spcPct val="11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r>
                  <a:rPr lang="zh-CN" altLang="en-US" sz="2400" b="1" dirty="0" smtClean="0">
                    <a:latin typeface="+mn-ea"/>
                  </a:rPr>
                  <a:t>结合律   </a:t>
                </a:r>
                <a:r>
                  <a:rPr lang="zh-CN" altLang="en-US" sz="2400" dirty="0" smtClean="0">
                    <a:latin typeface="+mn-ea"/>
                  </a:rPr>
                  <a:t>：</a:t>
                </a:r>
                <a:r>
                  <a:rPr lang="en-US" altLang="zh-CN" sz="2400" dirty="0" smtClean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𝑧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srgbClr val="0070C0"/>
                    </a:solidFill>
                    <a:latin typeface="+mn-ea"/>
                  </a:rPr>
                  <a:t>，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+mn-ea"/>
                  </a:rPr>
                  <a:t>(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+mn-ea"/>
                  </a:rPr>
                  <a:t>𝑥∙𝑦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+mn-ea"/>
                  </a:rPr>
                  <a:t>)∙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+mn-ea"/>
                  </a:rPr>
                  <a:t>𝑧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+mn-ea"/>
                  </a:rPr>
                  <a:t>=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+mn-ea"/>
                  </a:rPr>
                  <a:t>𝑥∙</a:t>
                </a:r>
                <a:r>
                  <a:rPr lang="en-US" altLang="zh-CN" sz="2400" dirty="0">
                    <a:solidFill>
                      <a:srgbClr val="0070C0"/>
                    </a:solidFill>
                    <a:latin typeface="+mn-ea"/>
                  </a:rPr>
                  <a:t>(</a:t>
                </a:r>
                <a:r>
                  <a:rPr lang="zh-CN" altLang="en-US" sz="2400" dirty="0">
                    <a:solidFill>
                      <a:srgbClr val="0070C0"/>
                    </a:solidFill>
                    <a:latin typeface="+mn-ea"/>
                  </a:rPr>
                  <a:t>𝑦∙𝑧</a:t>
                </a:r>
                <a:r>
                  <a:rPr lang="en-US" altLang="zh-CN" sz="2400" dirty="0" smtClean="0">
                    <a:solidFill>
                      <a:srgbClr val="0070C0"/>
                    </a:solidFill>
                    <a:latin typeface="+mn-ea"/>
                  </a:rPr>
                  <a:t>)</a:t>
                </a:r>
              </a:p>
              <a:p>
                <a:pPr marL="457200" indent="-457200">
                  <a:lnSpc>
                    <a:spcPct val="11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r>
                  <a:rPr lang="zh-CN" altLang="en-US" sz="2400" b="1" dirty="0" smtClean="0"/>
                  <a:t>分配律     </a:t>
                </a:r>
                <a:r>
                  <a:rPr lang="zh-CN" altLang="en-US" sz="24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/>
                        <a:ea typeface="Cambria Math"/>
                      </a:rPr>
                      <m:t>  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zh-CN" sz="2400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𝑧</m:t>
                        </m:r>
                      </m:e>
                    </m:d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𝑧</m:t>
                    </m:r>
                  </m:oMath>
                </a14:m>
                <a:endParaRPr lang="zh-CN" altLang="en-US" sz="2400" dirty="0">
                  <a:solidFill>
                    <a:srgbClr val="0070C0"/>
                  </a:solidFill>
                </a:endParaRPr>
              </a:p>
              <a:p>
                <a:pPr marL="457200" indent="-457200">
                  <a:lnSpc>
                    <a:spcPct val="11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endParaRPr lang="en-US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16350"/>
                <a:ext cx="8568952" cy="2952328"/>
              </a:xfrm>
              <a:prstGeom prst="rect">
                <a:avLst/>
              </a:prstGeom>
              <a:blipFill rotWithShape="1">
                <a:blip r:embed="rId3"/>
                <a:stretch>
                  <a:fillRect l="-783" t="-2062" r="-427" b="-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0" y="397600"/>
            <a:ext cx="553998" cy="28430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  <a:latin typeface="+mn-ea"/>
              </a:rPr>
              <a:t>普通代数</a:t>
            </a:r>
            <a:r>
              <a:rPr lang="zh-CN" altLang="en-US" dirty="0">
                <a:latin typeface="+mn-ea"/>
              </a:rPr>
              <a:t>（实数域）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/>
              <p:cNvSpPr txBox="1">
                <a:spLocks/>
              </p:cNvSpPr>
              <p:nvPr/>
            </p:nvSpPr>
            <p:spPr bwMode="auto">
              <a:xfrm>
                <a:off x="539552" y="3240686"/>
                <a:ext cx="8496944" cy="3456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457200" indent="-457200">
                  <a:lnSpc>
                    <a:spcPct val="12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r>
                  <a:rPr lang="zh-CN" altLang="en-US" sz="2400" b="1" dirty="0" smtClean="0">
                    <a:latin typeface="+mn-ea"/>
                  </a:rPr>
                  <a:t>闭合性   </a:t>
                </a:r>
                <a:r>
                  <a:rPr lang="zh-CN" altLang="en-US" sz="2400" dirty="0" smtClean="0">
                    <a:latin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/>
                      </a:rPr>
                      <m:t>+</m:t>
                    </m:r>
                    <m:r>
                      <a:rPr lang="zh-CN" altLang="en-US" sz="2400" i="1" smtClean="0">
                        <a:latin typeface="Cambria Math"/>
                      </a:rPr>
                      <m:t>和</m:t>
                    </m:r>
                    <m:r>
                      <a:rPr lang="zh-CN" altLang="en-US" sz="2400" i="1" smtClean="0">
                        <a:latin typeface="Cambria Math"/>
                      </a:rPr>
                      <m:t>∙</m:t>
                    </m:r>
                    <m:r>
                      <a:rPr lang="zh-CN" altLang="en-US" sz="2400" i="1">
                        <a:latin typeface="Cambria Math"/>
                      </a:rPr>
                      <m:t>运算</m:t>
                    </m:r>
                    <m:r>
                      <a:rPr lang="zh-CN" altLang="en-US" sz="2400" i="1" smtClean="0">
                        <a:latin typeface="Cambria Math"/>
                      </a:rPr>
                      <m:t>都是</m:t>
                    </m:r>
                    <m:r>
                      <a:rPr lang="zh-CN" altLang="en-US" sz="2400" i="1">
                        <a:latin typeface="Cambria Math"/>
                      </a:rPr>
                      <m:t>封闭</m:t>
                    </m:r>
                    <m:r>
                      <a:rPr lang="zh-CN" altLang="en-US" sz="2400" i="1" smtClean="0">
                        <a:latin typeface="Cambria Math"/>
                      </a:rPr>
                      <m:t>的。</m:t>
                    </m:r>
                  </m:oMath>
                </a14:m>
                <a:endParaRPr lang="en-US" altLang="zh-CN" sz="2400" dirty="0">
                  <a:latin typeface="+mn-ea"/>
                </a:endParaRPr>
              </a:p>
              <a:p>
                <a:pPr marL="457200" indent="-457200">
                  <a:lnSpc>
                    <a:spcPct val="12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  <a:tabLst>
                    <a:tab pos="2330450" algn="l"/>
                  </a:tabLst>
                </a:pPr>
                <a:r>
                  <a:rPr lang="zh-CN" altLang="en-US" sz="2400" b="1" dirty="0" smtClean="0">
                    <a:latin typeface="+mn-ea"/>
                  </a:rPr>
                  <a:t>单位元素 </a:t>
                </a:r>
                <a:r>
                  <a:rPr lang="zh-CN" altLang="en-US" sz="2400" dirty="0" smtClean="0">
                    <a:latin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/>
                      </a:rPr>
                      <m:t>+ </m:t>
                    </m:r>
                  </m:oMath>
                </a14:m>
                <a:r>
                  <a:rPr lang="en-US" altLang="zh-CN" sz="2400" dirty="0" smtClean="0">
                    <a:latin typeface="+mn-ea"/>
                  </a:rPr>
                  <a:t>(</a:t>
                </a:r>
                <a:r>
                  <a:rPr lang="en-US" altLang="zh-CN" sz="2400" b="1" dirty="0" smtClean="0">
                    <a:latin typeface="+mn-ea"/>
                  </a:rPr>
                  <a:t>0</a:t>
                </a:r>
                <a:r>
                  <a:rPr lang="en-US" altLang="zh-CN" sz="2400" dirty="0" smtClean="0">
                    <a:latin typeface="+mn-ea"/>
                  </a:rPr>
                  <a:t>)</a:t>
                </a:r>
                <a:r>
                  <a:rPr lang="zh-CN" altLang="en-US" sz="1800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/>
                      </a:rPr>
                      <m:t>∙</m:t>
                    </m:r>
                    <m:r>
                      <m:rPr>
                        <m:nor/>
                      </m:rPr>
                      <a:rPr lang="en-US" altLang="zh-CN" sz="2400" dirty="0">
                        <a:latin typeface="+mn-ea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400" b="1" dirty="0">
                        <a:latin typeface="+mn-ea"/>
                      </a:rPr>
                      <m:t>1</m:t>
                    </m:r>
                    <m:r>
                      <m:rPr>
                        <m:nor/>
                      </m:rPr>
                      <a:rPr lang="en-US" altLang="zh-CN" sz="2400" dirty="0">
                        <a:latin typeface="+mn-ea"/>
                      </a:rPr>
                      <m:t>)</m:t>
                    </m:r>
                    <m:r>
                      <a:rPr lang="en-US" altLang="zh-CN" sz="24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1800" dirty="0" smtClean="0">
                    <a:latin typeface="+mn-ea"/>
                  </a:rPr>
                  <a:t>。  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/>
                      </a:rPr>
                      <m:t>+0=0+</m:t>
                    </m:r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zh-CN" altLang="en-US" sz="20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/>
                      </a:rPr>
                      <m:t>1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/>
                      </a:rPr>
                      <m:t>1</m:t>
                    </m:r>
                    <m:r>
                      <a:rPr lang="zh-CN" altLang="en-US" sz="20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</m:oMath>
                </a14:m>
                <a:endParaRPr lang="en-US" altLang="zh-CN" sz="2400" dirty="0">
                  <a:solidFill>
                    <a:srgbClr val="0070C0"/>
                  </a:solidFill>
                  <a:latin typeface="+mn-ea"/>
                </a:endParaRPr>
              </a:p>
              <a:p>
                <a:pPr marL="457200" indent="-457200">
                  <a:lnSpc>
                    <a:spcPct val="12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  <a:tabLst>
                    <a:tab pos="1879600" algn="l"/>
                  </a:tabLst>
                </a:pPr>
                <a:r>
                  <a:rPr lang="zh-CN" altLang="en-US" sz="2400" b="1" dirty="0" smtClean="0">
                    <a:latin typeface="+mn-ea"/>
                  </a:rPr>
                  <a:t>交换律   </a:t>
                </a:r>
                <a:r>
                  <a:rPr lang="zh-CN" altLang="en-US" sz="2400" dirty="0" smtClean="0">
                    <a:latin typeface="+mn-ea"/>
                  </a:rPr>
                  <a:t>：</a:t>
                </a:r>
                <a:r>
                  <a:rPr lang="en-US" altLang="zh-CN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sz="2400" dirty="0" smtClean="0">
                    <a:solidFill>
                      <a:srgbClr val="0070C0"/>
                    </a:solidFill>
                    <a:latin typeface="+mn-ea"/>
                  </a:rPr>
                  <a:t> ，</a:t>
                </a:r>
                <a:r>
                  <a:rPr lang="en-US" altLang="zh-CN" sz="2400" dirty="0" smtClean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zh-CN" altLang="en-US" sz="24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zh-CN" altLang="en-US" sz="24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r>
                      <a:rPr lang="en-US" altLang="zh-CN" sz="24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altLang="zh-CN" sz="2400" b="1" dirty="0" smtClean="0">
                    <a:solidFill>
                      <a:srgbClr val="0070C0"/>
                    </a:solidFill>
                    <a:latin typeface="+mn-ea"/>
                  </a:rPr>
                  <a:t/>
                </a:r>
                <a:br>
                  <a:rPr lang="en-US" altLang="zh-CN" sz="2400" b="1" dirty="0" smtClean="0">
                    <a:solidFill>
                      <a:srgbClr val="0070C0"/>
                    </a:solidFill>
                    <a:latin typeface="+mn-ea"/>
                  </a:rPr>
                </a:br>
                <a:r>
                  <a:rPr lang="zh-CN" altLang="en-US" sz="2400" dirty="0" smtClean="0">
                    <a:latin typeface="+mn-ea"/>
                  </a:rPr>
                  <a:t>结合律</a:t>
                </a:r>
                <a:r>
                  <a:rPr lang="en-US" altLang="zh-CN" sz="1600" dirty="0" smtClean="0">
                    <a:latin typeface="+mn-ea"/>
                  </a:rPr>
                  <a:t>(</a:t>
                </a:r>
                <a:r>
                  <a:rPr lang="zh-CN" altLang="en-US" sz="1600" dirty="0" smtClean="0">
                    <a:latin typeface="+mn-ea"/>
                  </a:rPr>
                  <a:t>可推导出来</a:t>
                </a:r>
                <a:r>
                  <a:rPr lang="en-US" altLang="zh-CN" sz="1600" dirty="0" smtClean="0">
                    <a:latin typeface="+mn-ea"/>
                  </a:rPr>
                  <a:t>)</a:t>
                </a:r>
                <a:r>
                  <a:rPr lang="en-US" altLang="zh-CN" sz="1800" dirty="0" smtClean="0">
                    <a:latin typeface="+mn-ea"/>
                  </a:rPr>
                  <a:t>:</a:t>
                </a:r>
                <a:r>
                  <a:rPr lang="en-US" altLang="zh-CN" sz="24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altLang="zh-CN" sz="18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18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sz="1800" i="1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1800" i="1" smtClean="0">
                        <a:solidFill>
                          <a:srgbClr val="0070C0"/>
                        </a:solidFill>
                        <a:latin typeface="Cambria Math"/>
                      </a:rPr>
                      <m:t>𝑧</m:t>
                    </m:r>
                    <m:r>
                      <a:rPr lang="en-US" altLang="zh-CN" sz="18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18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1800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zh-CN" sz="1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altLang="zh-CN" sz="18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18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sz="2000" dirty="0" smtClean="0">
                    <a:solidFill>
                      <a:srgbClr val="0070C0"/>
                    </a:solidFill>
                    <a:latin typeface="+mn-ea"/>
                  </a:rPr>
                  <a:t>,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zh-CN" altLang="en-US" sz="1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∙</m:t>
                        </m:r>
                        <m:r>
                          <a:rPr lang="en-US" altLang="zh-CN" sz="1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zh-CN" altLang="en-US" sz="18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r>
                      <a:rPr lang="en-US" altLang="zh-CN" sz="1800" i="1">
                        <a:solidFill>
                          <a:srgbClr val="0070C0"/>
                        </a:solidFill>
                        <a:latin typeface="Cambria Math"/>
                      </a:rPr>
                      <m:t>𝑧</m:t>
                    </m:r>
                    <m:r>
                      <a:rPr lang="en-US" altLang="zh-CN" sz="18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18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zh-CN" altLang="en-US" sz="18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d>
                      <m:dPr>
                        <m:ctrlPr>
                          <a:rPr lang="en-US" altLang="zh-CN" sz="1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zh-CN" altLang="en-US" sz="1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∙</m:t>
                        </m:r>
                        <m:r>
                          <a:rPr lang="en-US" altLang="zh-CN" sz="1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endParaRPr lang="en-US" altLang="zh-CN" sz="2400" dirty="0" smtClean="0">
                  <a:solidFill>
                    <a:srgbClr val="00B050"/>
                  </a:solidFill>
                  <a:latin typeface="+mn-ea"/>
                </a:endParaRPr>
              </a:p>
              <a:p>
                <a:pPr marL="457200" indent="-457200">
                  <a:lnSpc>
                    <a:spcPct val="12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  <a:tabLst>
                    <a:tab pos="1790700" algn="l"/>
                  </a:tabLst>
                </a:pPr>
                <a:r>
                  <a:rPr lang="zh-CN" altLang="en-US" sz="2400" b="1" dirty="0" smtClean="0">
                    <a:latin typeface="+mn-ea"/>
                  </a:rPr>
                  <a:t>分配律：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zh-CN" altLang="en-US" sz="20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d>
                      <m:dPr>
                        <m:ctrlPr>
                          <a:rPr lang="en-US" altLang="zh-CN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altLang="zh-CN" sz="20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0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zh-CN" altLang="en-US" sz="20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zh-CN" altLang="en-US" sz="20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lang="zh-CN" altLang="en-US" sz="2000" dirty="0" smtClean="0">
                    <a:solidFill>
                      <a:srgbClr val="00B050"/>
                    </a:solidFill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zh-CN" altLang="en-US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∙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𝒛</m:t>
                        </m:r>
                      </m:e>
                    </m:d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𝒚</m:t>
                        </m:r>
                      </m:e>
                    </m:d>
                    <m:r>
                      <a:rPr lang="zh-CN" altLang="en-US" sz="2000" b="1" i="1">
                        <a:solidFill>
                          <a:srgbClr val="FF0000"/>
                        </a:solidFill>
                        <a:latin typeface="Cambria Math"/>
                      </a:rPr>
                      <m:t>∙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𝒛</m:t>
                        </m:r>
                      </m:e>
                    </m:d>
                  </m:oMath>
                </a14:m>
                <a:endParaRPr lang="en-US" altLang="zh-CN" sz="2400" b="1" dirty="0" smtClean="0">
                  <a:latin typeface="+mn-ea"/>
                </a:endParaRPr>
              </a:p>
              <a:p>
                <a:pPr marL="457200" indent="-457200">
                  <a:lnSpc>
                    <a:spcPct val="12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</a:rPr>
                  <a:t>反运算</a:t>
                </a:r>
                <a:r>
                  <a:rPr lang="zh-CN" altLang="en-US" sz="2400" dirty="0" smtClean="0">
                    <a:latin typeface="+mn-ea"/>
                  </a:rPr>
                  <a:t>：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/>
                      </a:rPr>
                      <m:t>“</m:t>
                    </m:r>
                    <m:r>
                      <a:rPr lang="en-US" altLang="zh-CN" sz="2400" i="1">
                        <a:latin typeface="Cambria Math"/>
                      </a:rPr>
                      <m:t>+</m:t>
                    </m:r>
                    <m:r>
                      <a:rPr lang="en-US" altLang="zh-CN" sz="2400" i="1" smtClean="0">
                        <a:latin typeface="Cambria Math"/>
                      </a:rPr>
                      <m:t>”</m:t>
                    </m:r>
                    <m:r>
                      <a:rPr lang="en-US" altLang="zh-CN" sz="2400" i="1">
                        <a:latin typeface="Cambria Math"/>
                      </a:rPr>
                      <m:t> </m:t>
                    </m:r>
                  </m:oMath>
                </a14:m>
                <a:r>
                  <a:rPr lang="zh-CN" altLang="en-US" sz="2400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sz="2400" dirty="0" smtClean="0">
                    <a:latin typeface="+mn-ea"/>
                  </a:rPr>
                  <a:t>。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/>
                      </a:rPr>
                      <m:t>“</m:t>
                    </m:r>
                    <m:r>
                      <a:rPr lang="en-US" altLang="zh-CN" sz="240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sz="2400" i="1">
                        <a:latin typeface="Cambria Math"/>
                      </a:rPr>
                      <m:t>” 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∙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400" i="1" smtClean="0">
                        <a:solidFill>
                          <a:srgbClr val="0070C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altLang="zh-CN" sz="2400" dirty="0" smtClean="0">
                  <a:solidFill>
                    <a:srgbClr val="00B050"/>
                  </a:solidFill>
                  <a:latin typeface="+mn-ea"/>
                </a:endParaRPr>
              </a:p>
              <a:p>
                <a:pPr marL="457200" indent="-457200">
                  <a:lnSpc>
                    <a:spcPct val="120000"/>
                  </a:lnSpc>
                  <a:buClr>
                    <a:schemeClr val="tx1"/>
                  </a:buClr>
                  <a:buSzPct val="100000"/>
                  <a:buFont typeface="+mj-ea"/>
                  <a:buAutoNum type="circleNumDbPlain"/>
                </a:pPr>
                <a:r>
                  <a:rPr lang="zh-CN" altLang="en-US" sz="2400" dirty="0" smtClean="0">
                    <a:latin typeface="+mn-ea"/>
                  </a:rPr>
                  <a:t>至少存在两个元素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/>
                      </a:rPr>
                      <m:t>𝑥</m:t>
                    </m:r>
                    <m:r>
                      <a:rPr lang="en-US" altLang="zh-CN" sz="2400" i="1" smtClean="0">
                        <a:latin typeface="Cambria Math"/>
                      </a:rPr>
                      <m:t>, </m:t>
                    </m:r>
                    <m:r>
                      <a:rPr lang="en-US" altLang="zh-CN" sz="2400" i="1" smtClean="0">
                        <a:latin typeface="Cambria Math"/>
                      </a:rPr>
                      <m:t>𝑦</m:t>
                    </m:r>
                    <m:r>
                      <a:rPr lang="en-US" altLang="zh-CN" sz="2400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40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zh-CN" sz="2400" i="1" smtClean="0">
                        <a:latin typeface="Cambria Math"/>
                        <a:ea typeface="Cambria Math"/>
                      </a:rPr>
                      <m:t>, 有 </m:t>
                    </m:r>
                    <m:r>
                      <a:rPr lang="en-US" altLang="zh-CN" sz="240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altLang="zh-CN" sz="2400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sz="240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zh-CN" altLang="en-US" sz="2400" i="1" smtClean="0">
                        <a:latin typeface="Cambria Math"/>
                        <a:ea typeface="Cambria Math"/>
                      </a:rPr>
                      <m:t>。</m:t>
                    </m:r>
                  </m:oMath>
                </a14:m>
                <a:endParaRPr lang="en-US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2" y="3240686"/>
                <a:ext cx="8496944" cy="3456384"/>
              </a:xfrm>
              <a:prstGeom prst="rect">
                <a:avLst/>
              </a:prstGeom>
              <a:blipFill rotWithShape="0">
                <a:blip r:embed="rId4"/>
                <a:stretch>
                  <a:fillRect l="-790" t="-1058" b="-44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5949" y="3600726"/>
            <a:ext cx="615553" cy="29200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2800" b="1" spc="200" dirty="0">
                <a:solidFill>
                  <a:srgbClr val="0070C0"/>
                </a:solidFill>
                <a:latin typeface="+mn-ea"/>
              </a:rPr>
              <a:t>Huntington</a:t>
            </a:r>
            <a:r>
              <a:rPr lang="zh-CN" altLang="en-US" sz="2800" b="1" spc="200" dirty="0">
                <a:solidFill>
                  <a:srgbClr val="0070C0"/>
                </a:solidFill>
                <a:latin typeface="+mn-ea"/>
              </a:rPr>
              <a:t>公理</a:t>
            </a:r>
            <a:endParaRPr lang="zh-CN" altLang="en-US" sz="2800" b="1" spc="200" dirty="0">
              <a:solidFill>
                <a:srgbClr val="0070C0"/>
              </a:solidFill>
            </a:endParaRPr>
          </a:p>
        </p:txBody>
      </p:sp>
      <p:cxnSp>
        <p:nvCxnSpPr>
          <p:cNvPr id="15" name="直接连接符 14"/>
          <p:cNvCxnSpPr/>
          <p:nvPr/>
        </p:nvCxnSpPr>
        <p:spPr bwMode="auto">
          <a:xfrm flipH="1">
            <a:off x="0" y="3168678"/>
            <a:ext cx="9144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99166" y="1677843"/>
                <a:ext cx="7577715" cy="3416320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altLang="zh-CN" dirty="0" smtClean="0"/>
                  <a:t>Huntington</a:t>
                </a:r>
                <a:r>
                  <a:rPr lang="zh-CN" altLang="en-US" dirty="0" smtClean="0"/>
                  <a:t>中的结合律可以从其他公理推导出来。</a:t>
                </a:r>
                <a:endParaRPr lang="en-US" altLang="zh-CN" dirty="0" smtClean="0"/>
              </a:p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altLang="zh-CN" dirty="0" smtClean="0"/>
                  <a:t>Huntington</a:t>
                </a:r>
                <a:r>
                  <a:rPr lang="zh-CN" altLang="en-US" dirty="0" smtClean="0"/>
                  <a:t>中没有逆运算，因此也没有减法、除法。</a:t>
                </a:r>
                <a:endParaRPr lang="en-US" altLang="zh-CN" dirty="0" smtClean="0"/>
              </a:p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 smtClean="0"/>
                  <a:t>普通代数中没有“</a:t>
                </a:r>
                <a:r>
                  <a:rPr lang="zh-CN" altLang="en-US" b="1" dirty="0" smtClean="0">
                    <a:solidFill>
                      <a:srgbClr val="FFFF00"/>
                    </a:solidFill>
                  </a:rPr>
                  <a:t>反</a:t>
                </a:r>
                <a:r>
                  <a:rPr lang="zh-CN" altLang="en-US" dirty="0" smtClean="0"/>
                  <a:t>”运算。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zh-CN" altLang="en-US" dirty="0" smtClean="0"/>
                  <a:t>对于每一个元素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𝑥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r>
                  <a:rPr lang="zh-CN" altLang="en-US" dirty="0" smtClean="0"/>
                  <a:t>，都存在一个元素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b="0" i="1" smtClean="0">
                        <a:latin typeface="Cambria Math"/>
                      </a:rPr>
                      <m:t>′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zh-CN" altLang="en-US" dirty="0" smtClean="0"/>
                  <a:t>满足</a:t>
                </a:r>
                <a:r>
                  <a:rPr lang="zh-CN" altLang="en-US" dirty="0"/>
                  <a:t>：</a:t>
                </a:r>
                <a:r>
                  <a:rPr lang="en-US" altLang="zh-CN" dirty="0" smtClean="0"/>
                  <a:t>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i="1" smtClean="0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solidFill>
                          <a:schemeClr val="bg1"/>
                        </a:solidFill>
                        <a:latin typeface="Cambria Math"/>
                      </a:rPr>
                      <m:t>=1 </m:t>
                    </m:r>
                  </m:oMath>
                </a14:m>
                <a:r>
                  <a:rPr lang="zh-CN" altLang="en-US" dirty="0">
                    <a:solidFill>
                      <a:schemeClr val="bg1"/>
                    </a:solidFill>
                    <a:latin typeface="+mn-ea"/>
                  </a:rPr>
                  <a:t>，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+mn-ea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1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∙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b="1" i="1">
                            <a:solidFill>
                              <a:schemeClr val="bg1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solidFill>
                          <a:schemeClr val="bg1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altLang="zh-CN" dirty="0" smtClean="0"/>
              </a:p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 smtClean="0"/>
                  <a:t>普通代数中没有：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FF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b="1" i="1" smtClean="0">
                        <a:solidFill>
                          <a:srgbClr val="FFFF00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𝒚</m:t>
                        </m:r>
                        <m:r>
                          <a:rPr lang="zh-CN" altLang="en-US" b="1" i="1">
                            <a:solidFill>
                              <a:srgbClr val="FFFF00"/>
                            </a:solidFill>
                            <a:latin typeface="Cambria Math"/>
                          </a:rPr>
                          <m:t>∙</m:t>
                        </m:r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𝒛</m:t>
                        </m:r>
                      </m:e>
                    </m:d>
                    <m:r>
                      <a:rPr lang="en-US" altLang="zh-CN" b="1" i="1">
                        <a:solidFill>
                          <a:srgbClr val="FFFF00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𝒙</m:t>
                        </m:r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𝒚</m:t>
                        </m:r>
                      </m:e>
                    </m:d>
                    <m:r>
                      <a:rPr lang="zh-CN" altLang="en-US" b="1" i="1">
                        <a:solidFill>
                          <a:srgbClr val="FFFF00"/>
                        </a:solidFill>
                        <a:latin typeface="Cambria Math"/>
                      </a:rPr>
                      <m:t>∙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𝒙</m:t>
                        </m:r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/>
                          </a:rPr>
                          <m:t>𝒛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166" y="1677843"/>
                <a:ext cx="7577715" cy="34163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爆炸形 1 16"/>
          <p:cNvSpPr/>
          <p:nvPr/>
        </p:nvSpPr>
        <p:spPr bwMode="auto">
          <a:xfrm>
            <a:off x="7596336" y="-99392"/>
            <a:ext cx="1368152" cy="936104"/>
          </a:xfrm>
          <a:prstGeom prst="irregularSeal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对比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47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783673"/>
          </a:xfrm>
        </p:spPr>
        <p:txBody>
          <a:bodyPr/>
          <a:lstStyle/>
          <a:p>
            <a:r>
              <a:rPr lang="en-US" altLang="zh-CN" dirty="0"/>
              <a:t>Two-valued Boolean Algebra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9243844"/>
              </p:ext>
            </p:extLst>
          </p:nvPr>
        </p:nvGraphicFramePr>
        <p:xfrm>
          <a:off x="685800" y="1124744"/>
          <a:ext cx="8024813" cy="182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77" name="位图图像" r:id="rId3" imgW="6295238" imgH="1428949" progId="PBrush">
                  <p:embed/>
                </p:oleObj>
              </mc:Choice>
              <mc:Fallback>
                <p:oleObj name="位图图像" r:id="rId3" imgW="6295238" imgH="142894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124744"/>
                        <a:ext cx="8024813" cy="182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9420353"/>
                  </p:ext>
                </p:extLst>
              </p:nvPr>
            </p:nvGraphicFramePr>
            <p:xfrm>
              <a:off x="827584" y="3789038"/>
              <a:ext cx="2304255" cy="25922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6064"/>
                    <a:gridCol w="576064"/>
                    <a:gridCol w="1152127"/>
                  </a:tblGrid>
                  <a:tr h="51845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1" kern="1200" smtClean="0">
                                    <a:solidFill>
                                      <a:schemeClr val="lt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zh-CN" altLang="en-US" sz="2800" b="1" i="1" kern="1200" dirty="0">
                            <a:solidFill>
                              <a:schemeClr val="lt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1" kern="1200" smtClean="0">
                                    <a:solidFill>
                                      <a:schemeClr val="lt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  <m:r>
                                  <a:rPr lang="en-US" altLang="zh-CN" sz="2800" b="1" i="1" kern="1200" smtClean="0">
                                    <a:solidFill>
                                      <a:schemeClr val="lt1"/>
                                    </a:solidFill>
                                    <a:latin typeface="Cambria Math"/>
                                    <a:ea typeface="Cambria Math"/>
                                    <a:cs typeface="+mn-cs"/>
                                  </a:rPr>
                                  <m:t>∙</m:t>
                                </m:r>
                                <m:r>
                                  <a:rPr lang="en-US" altLang="zh-CN" sz="2800" b="1" i="1" kern="1200" smtClean="0">
                                    <a:solidFill>
                                      <a:schemeClr val="lt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zh-CN" altLang="en-US" sz="2800" b="1" i="1" kern="1200" dirty="0">
                            <a:solidFill>
                              <a:schemeClr val="lt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  <a:tr h="518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</a:tr>
                  <a:tr h="518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</a:tr>
                  <a:tr h="518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</a:tr>
                  <a:tr h="518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9420353"/>
                  </p:ext>
                </p:extLst>
              </p:nvPr>
            </p:nvGraphicFramePr>
            <p:xfrm>
              <a:off x="827584" y="3789038"/>
              <a:ext cx="2304255" cy="25922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6064"/>
                    <a:gridCol w="576064"/>
                    <a:gridCol w="1152127"/>
                  </a:tblGrid>
                  <a:tr h="51845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5"/>
                          <a:stretch>
                            <a:fillRect l="-1053" t="-1176" r="-297895" b="-4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5"/>
                          <a:stretch>
                            <a:fillRect l="-102128" t="-1176" r="-201064" b="-4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5"/>
                          <a:stretch>
                            <a:fillRect l="-100529" t="-1176" b="-421176"/>
                          </a:stretch>
                        </a:blipFill>
                      </a:tcPr>
                    </a:tc>
                  </a:tr>
                  <a:tr h="518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</a:tr>
                  <a:tr h="518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</a:tr>
                  <a:tr h="518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</a:tr>
                  <a:tr h="518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6944090"/>
                  </p:ext>
                </p:extLst>
              </p:nvPr>
            </p:nvGraphicFramePr>
            <p:xfrm>
              <a:off x="3851920" y="3789038"/>
              <a:ext cx="2304255" cy="25922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6064"/>
                    <a:gridCol w="576064"/>
                    <a:gridCol w="1152127"/>
                  </a:tblGrid>
                  <a:tr h="51845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1" kern="1200" smtClean="0">
                                    <a:solidFill>
                                      <a:schemeClr val="lt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zh-CN" altLang="en-US" sz="2800" b="1" i="1" kern="1200" dirty="0">
                            <a:solidFill>
                              <a:schemeClr val="lt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1" kern="1200" smtClean="0">
                                    <a:solidFill>
                                      <a:schemeClr val="lt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  <m:r>
                                  <a:rPr lang="en-US" altLang="zh-CN" sz="2800" b="1" i="1" kern="1200" smtClean="0">
                                    <a:solidFill>
                                      <a:schemeClr val="lt1"/>
                                    </a:solidFill>
                                    <a:latin typeface="Cambria Math"/>
                                    <a:ea typeface="Cambria Math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CN" sz="2800" b="1" i="1" kern="1200" smtClean="0">
                                    <a:solidFill>
                                      <a:schemeClr val="lt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zh-CN" altLang="en-US" sz="2800" b="1" i="1" kern="1200" dirty="0">
                            <a:solidFill>
                              <a:schemeClr val="lt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  <a:tr h="518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</a:tr>
                  <a:tr h="518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</a:tr>
                  <a:tr h="518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</a:tr>
                  <a:tr h="518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6944090"/>
                  </p:ext>
                </p:extLst>
              </p:nvPr>
            </p:nvGraphicFramePr>
            <p:xfrm>
              <a:off x="3851920" y="3789038"/>
              <a:ext cx="2304255" cy="259229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6064"/>
                    <a:gridCol w="576064"/>
                    <a:gridCol w="1152127"/>
                  </a:tblGrid>
                  <a:tr h="51845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6"/>
                          <a:stretch>
                            <a:fillRect l="-1053" t="-1176" r="-297895" b="-4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6"/>
                          <a:stretch>
                            <a:fillRect l="-102128" t="-1176" r="-201064" b="-4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6"/>
                          <a:stretch>
                            <a:fillRect l="-100529" t="-1176" b="-421176"/>
                          </a:stretch>
                        </a:blipFill>
                      </a:tcPr>
                    </a:tc>
                  </a:tr>
                  <a:tr h="518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</a:tr>
                  <a:tr h="518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</a:tr>
                  <a:tr h="518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</a:tr>
                  <a:tr h="518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192227"/>
                  </p:ext>
                </p:extLst>
              </p:nvPr>
            </p:nvGraphicFramePr>
            <p:xfrm>
              <a:off x="6804248" y="3789038"/>
              <a:ext cx="1440160" cy="15553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0080"/>
                    <a:gridCol w="720080"/>
                  </a:tblGrid>
                  <a:tr h="51845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1" i="1" kern="1200" smtClean="0">
                                    <a:solidFill>
                                      <a:schemeClr val="lt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  <m:r>
                                  <a:rPr lang="en-US" altLang="zh-CN" sz="2800" b="1" i="1" kern="1200" smtClean="0">
                                    <a:solidFill>
                                      <a:schemeClr val="lt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2800" b="1" i="1" kern="1200" dirty="0">
                            <a:solidFill>
                              <a:schemeClr val="lt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</a:tr>
                  <a:tr h="518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</a:tr>
                  <a:tr h="518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192227"/>
                  </p:ext>
                </p:extLst>
              </p:nvPr>
            </p:nvGraphicFramePr>
            <p:xfrm>
              <a:off x="6804248" y="3789038"/>
              <a:ext cx="1440160" cy="15553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0080"/>
                    <a:gridCol w="720080"/>
                  </a:tblGrid>
                  <a:tr h="51845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7"/>
                          <a:stretch>
                            <a:fillRect t="-1176" r="-100847" b="-22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7"/>
                          <a:stretch>
                            <a:fillRect l="-100000" t="-1176" r="-847" b="-221176"/>
                          </a:stretch>
                        </a:blipFill>
                      </a:tcPr>
                    </a:tc>
                  </a:tr>
                  <a:tr h="518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</a:tr>
                  <a:tr h="5184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TextBox 8"/>
          <p:cNvSpPr txBox="1"/>
          <p:nvPr/>
        </p:nvSpPr>
        <p:spPr>
          <a:xfrm>
            <a:off x="3635896" y="3140968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spc="600" dirty="0" smtClean="0"/>
              <a:t>运算规则</a:t>
            </a:r>
            <a:endParaRPr lang="zh-CN" altLang="en-US" sz="2800" b="1" spc="600" dirty="0"/>
          </a:p>
        </p:txBody>
      </p:sp>
    </p:spTree>
    <p:extLst>
      <p:ext uri="{BB962C8B-B14F-4D97-AF65-F5344CB8AC3E}">
        <p14:creationId xmlns:p14="http://schemas.microsoft.com/office/powerpoint/2010/main" val="302971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695696"/>
          </a:xfrm>
        </p:spPr>
        <p:txBody>
          <a:bodyPr/>
          <a:lstStyle/>
          <a:p>
            <a:r>
              <a:rPr lang="zh-CN" altLang="en-US" sz="3600" b="1" dirty="0" smtClean="0"/>
              <a:t>验证</a:t>
            </a:r>
            <a:r>
              <a:rPr lang="zh-CN" altLang="en-US" sz="3600" dirty="0" smtClean="0"/>
              <a:t>：二值布尔代数满足</a:t>
            </a:r>
            <a:r>
              <a:rPr lang="en-US" altLang="zh-CN" sz="3600" dirty="0" smtClean="0"/>
              <a:t>Huntington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公理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1520" y="1052736"/>
                <a:ext cx="8208912" cy="4616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 smtClean="0"/>
                  <a:t>闭合性显然成立。</a:t>
                </a:r>
                <a:endParaRPr lang="en-US" altLang="zh-CN" sz="2800" dirty="0" smtClean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 smtClean="0"/>
                  <a:t>单位元：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800" i="1" smtClean="0">
                        <a:solidFill>
                          <a:srgbClr val="0070C0"/>
                        </a:solidFill>
                        <a:latin typeface="Cambria Math"/>
                      </a:rPr>
                      <m:t>+0=0+</m:t>
                    </m:r>
                    <m:r>
                      <a:rPr lang="en-US" altLang="zh-CN" sz="28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800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sz="2800" dirty="0" smtClean="0">
                    <a:solidFill>
                      <a:srgbClr val="0070C0"/>
                    </a:solidFill>
                  </a:rPr>
                  <a:t>，</a:t>
                </a:r>
                <a:r>
                  <a:rPr lang="en-US" altLang="zh-CN" sz="2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800" i="1">
                        <a:solidFill>
                          <a:srgbClr val="0070C0"/>
                        </a:solidFill>
                        <a:latin typeface="Cambria Math"/>
                      </a:rPr>
                      <m:t> ∙ 1=1 ∙ </m:t>
                    </m:r>
                    <m:r>
                      <a:rPr lang="en-US" altLang="zh-CN" sz="28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8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</m:oMath>
                </a14:m>
                <a:endParaRPr lang="en-US" altLang="zh-CN" sz="2800" dirty="0" smtClean="0">
                  <a:solidFill>
                    <a:srgbClr val="0070C0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 smtClean="0"/>
                  <a:t>交换律：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sz="2800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800" i="1" smtClean="0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800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i="1" smtClean="0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800" i="1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8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zh-CN" altLang="en-US" sz="2800" dirty="0" smtClean="0">
                    <a:solidFill>
                      <a:srgbClr val="0070C0"/>
                    </a:solidFill>
                  </a:rPr>
                  <a:t>，</a:t>
                </a:r>
                <a:r>
                  <a:rPr lang="en-US" altLang="zh-CN" sz="2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zh-CN" altLang="en-US" sz="28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r>
                      <a:rPr lang="en-US" altLang="zh-CN" sz="2800" i="1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800" i="1">
                        <a:solidFill>
                          <a:srgbClr val="0070C0"/>
                        </a:solidFill>
                        <a:latin typeface="Cambria Math"/>
                      </a:rPr>
                      <m:t> =</m:t>
                    </m:r>
                    <m:r>
                      <a:rPr lang="en-US" altLang="zh-CN" sz="2800" i="1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zh-CN" altLang="en-US" sz="28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r>
                      <a:rPr lang="en-US" altLang="zh-CN" sz="28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</m:oMath>
                </a14:m>
                <a:endParaRPr lang="en-US" altLang="zh-CN" sz="2800" dirty="0" smtClean="0">
                  <a:solidFill>
                    <a:srgbClr val="0070C0"/>
                  </a:solidFill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 smtClean="0"/>
                  <a:t>分配律：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zh-CN" altLang="en-US" sz="28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altLang="zh-CN" sz="28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zh-CN" altLang="en-US" sz="28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r>
                      <a:rPr lang="en-US" altLang="zh-CN" sz="2800" i="1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en-US" altLang="zh-CN" sz="2800" i="1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8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zh-CN" altLang="en-US" sz="2800" i="1">
                        <a:solidFill>
                          <a:srgbClr val="0070C0"/>
                        </a:solidFill>
                        <a:latin typeface="Cambria Math"/>
                      </a:rPr>
                      <m:t>∙</m:t>
                    </m:r>
                    <m:r>
                      <a:rPr lang="en-US" altLang="zh-CN" sz="2800" i="1">
                        <a:solidFill>
                          <a:srgbClr val="0070C0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lang="en-US" altLang="zh-CN" sz="2800" dirty="0" smtClean="0">
                    <a:solidFill>
                      <a:srgbClr val="0070C0"/>
                    </a:solidFill>
                  </a:rPr>
                  <a:t/>
                </a:r>
                <a:br>
                  <a:rPr lang="en-US" altLang="zh-CN" sz="2800" dirty="0" smtClean="0">
                    <a:solidFill>
                      <a:srgbClr val="0070C0"/>
                    </a:solidFill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chemeClr val="tx1"/>
                        </a:solidFill>
                        <a:latin typeface="Cambria Math"/>
                      </a:rPr>
                      <m:t>x</m:t>
                    </m:r>
                    <m:r>
                      <a:rPr lang="en-US" altLang="zh-CN" sz="2800" b="0" i="0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chemeClr val="tx1"/>
                            </a:solidFill>
                            <a:latin typeface="Cambria Math"/>
                          </a:rPr>
                          <m:t>y</m:t>
                        </m:r>
                        <m:r>
                          <a:rPr lang="zh-CN" altLang="en-US" sz="2800" b="0" i="0">
                            <a:solidFill>
                              <a:schemeClr val="tx1"/>
                            </a:solidFill>
                            <a:latin typeface="Cambria Math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chemeClr val="tx1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  <m:r>
                      <a:rPr lang="en-US" altLang="zh-CN" sz="2800" b="0" i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chemeClr val="tx1"/>
                            </a:solidFill>
                            <a:latin typeface="Cambria Math"/>
                          </a:rPr>
                          <m:t>x</m:t>
                        </m:r>
                        <m:r>
                          <a:rPr lang="en-US" altLang="zh-CN" sz="2800" b="0" i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chemeClr val="tx1"/>
                            </a:solidFill>
                            <a:latin typeface="Cambria Math"/>
                          </a:rPr>
                          <m:t>y</m:t>
                        </m:r>
                      </m:e>
                    </m:d>
                    <m:r>
                      <a:rPr lang="zh-CN" altLang="en-US" sz="2800" b="0" i="0">
                        <a:solidFill>
                          <a:schemeClr val="tx1"/>
                        </a:solidFill>
                        <a:latin typeface="Cambria Math"/>
                      </a:rPr>
                      <m:t>∙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chemeClr val="tx1"/>
                            </a:solidFill>
                            <a:latin typeface="Cambria Math"/>
                          </a:rPr>
                          <m:t>x</m:t>
                        </m:r>
                        <m:r>
                          <a:rPr lang="en-US" altLang="zh-CN" sz="2800" b="0" i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800" b="0" i="0">
                            <a:solidFill>
                              <a:schemeClr val="tx1"/>
                            </a:solidFill>
                            <a:latin typeface="Cambria Math"/>
                          </a:rPr>
                          <m:t>z</m:t>
                        </m:r>
                      </m:e>
                    </m:d>
                  </m:oMath>
                </a14:m>
                <a:endParaRPr lang="en-US" altLang="zh-CN" sz="2800" dirty="0" smtClean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/>
                  <a:t>反运算</a:t>
                </a:r>
                <a:r>
                  <a:rPr lang="zh-CN" altLang="en-US" sz="2800" dirty="0" smtClean="0"/>
                  <a:t>：</a:t>
                </a:r>
                <a:r>
                  <a:rPr lang="zh-CN" altLang="en-US" sz="2800" dirty="0" smtClean="0">
                    <a:solidFill>
                      <a:srgbClr val="0070C0"/>
                    </a:solidFill>
                  </a:rPr>
                  <a:t>𝑥</a:t>
                </a:r>
                <a:r>
                  <a:rPr lang="en-US" altLang="zh-CN" sz="2800" dirty="0">
                    <a:solidFill>
                      <a:srgbClr val="0070C0"/>
                    </a:solidFill>
                  </a:rPr>
                  <a:t>+</a:t>
                </a:r>
                <a:r>
                  <a:rPr lang="zh-CN" altLang="en-US" sz="2800" dirty="0" smtClean="0">
                    <a:solidFill>
                      <a:srgbClr val="0070C0"/>
                    </a:solidFill>
                  </a:rPr>
                  <a:t>𝒙</a:t>
                </a:r>
                <a:r>
                  <a:rPr lang="en-US" altLang="zh-CN" sz="2800" dirty="0" smtClean="0">
                    <a:solidFill>
                      <a:srgbClr val="0070C0"/>
                    </a:solidFill>
                  </a:rPr>
                  <a:t>′=1</a:t>
                </a:r>
                <a:r>
                  <a:rPr lang="zh-CN" altLang="en-US" sz="2800" dirty="0" smtClean="0">
                    <a:solidFill>
                      <a:srgbClr val="0070C0"/>
                    </a:solidFill>
                  </a:rPr>
                  <a:t>，𝑥</a:t>
                </a:r>
                <a:r>
                  <a:rPr lang="zh-CN" altLang="en-US" sz="2800" dirty="0">
                    <a:solidFill>
                      <a:srgbClr val="0070C0"/>
                    </a:solidFill>
                  </a:rPr>
                  <a:t>∙</a:t>
                </a:r>
                <a:r>
                  <a:rPr lang="zh-CN" altLang="en-US" sz="2800" dirty="0" smtClean="0">
                    <a:solidFill>
                      <a:srgbClr val="0070C0"/>
                    </a:solidFill>
                  </a:rPr>
                  <a:t>𝒙</a:t>
                </a:r>
                <a:r>
                  <a:rPr lang="en-US" altLang="zh-CN" sz="2800" dirty="0" smtClean="0">
                    <a:solidFill>
                      <a:srgbClr val="0070C0"/>
                    </a:solidFill>
                  </a:rPr>
                  <a:t>′=0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dirty="0">
                    <a:latin typeface="+mn-ea"/>
                  </a:rPr>
                  <a:t>至少存在两个元素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/>
                      </a:rPr>
                      <m:t>𝑥</m:t>
                    </m:r>
                    <m:r>
                      <a:rPr lang="en-US" altLang="zh-CN" sz="2800" i="1">
                        <a:latin typeface="Cambria Math"/>
                      </a:rPr>
                      <m:t>, </m:t>
                    </m:r>
                    <m:r>
                      <a:rPr lang="en-US" altLang="zh-CN" sz="2800" i="1">
                        <a:latin typeface="Cambria Math"/>
                      </a:rPr>
                      <m:t>𝑦</m:t>
                    </m:r>
                    <m:r>
                      <a:rPr lang="en-US" altLang="zh-CN" sz="2800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sz="2800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altLang="zh-CN" sz="2800" i="1">
                        <a:latin typeface="Cambria Math"/>
                        <a:ea typeface="Cambria Math"/>
                      </a:rPr>
                      <m:t>, 有 </m:t>
                    </m:r>
                    <m:r>
                      <a:rPr lang="en-US" altLang="zh-CN" sz="2800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altLang="zh-CN" sz="2800" i="1"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altLang="zh-CN" sz="2800" i="1">
                        <a:latin typeface="Cambria Math"/>
                        <a:ea typeface="Cambria Math"/>
                      </a:rPr>
                      <m:t>𝑦</m:t>
                    </m:r>
                    <m:r>
                      <a:rPr lang="zh-CN" altLang="en-US" sz="2800" i="1">
                        <a:latin typeface="Cambria Math"/>
                        <a:ea typeface="Cambria Math"/>
                      </a:rPr>
                      <m:t>。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052736"/>
                <a:ext cx="8208912" cy="4616648"/>
              </a:xfrm>
              <a:prstGeom prst="rect">
                <a:avLst/>
              </a:prstGeom>
              <a:blipFill rotWithShape="1">
                <a:blip r:embed="rId2"/>
                <a:stretch>
                  <a:fillRect l="-1485" b="-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221088"/>
            <a:ext cx="2552506" cy="2492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666" y="5892939"/>
            <a:ext cx="7148111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二值布尔代数运算规则 等价于 “或</a:t>
            </a:r>
            <a:r>
              <a:rPr lang="zh-CN" altLang="en-US" dirty="0"/>
              <a:t>、</a:t>
            </a:r>
            <a:r>
              <a:rPr lang="zh-CN" altLang="en-US" dirty="0" smtClean="0"/>
              <a:t>与、非”运算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560" y="4005064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zh-CN" altLang="en-US" b="1" dirty="0" smtClean="0">
                <a:solidFill>
                  <a:srgbClr val="FF0000"/>
                </a:solidFill>
              </a:rPr>
              <a:t>互补律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36694" y="1516634"/>
            <a:ext cx="1178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smtClean="0">
                <a:solidFill>
                  <a:srgbClr val="FF0000"/>
                </a:solidFill>
              </a:rPr>
              <a:t>0-1</a:t>
            </a:r>
            <a:r>
              <a:rPr lang="zh-CN" altLang="en-US" dirty="0" smtClean="0">
                <a:solidFill>
                  <a:srgbClr val="FF0000"/>
                </a:solidFill>
              </a:rPr>
              <a:t>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156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59432"/>
            <a:ext cx="8764463" cy="777280"/>
          </a:xfrm>
        </p:spPr>
        <p:txBody>
          <a:bodyPr/>
          <a:lstStyle/>
          <a:p>
            <a:pPr algn="ctr" eaLnBrk="1" hangingPunct="1"/>
            <a:r>
              <a:rPr lang="en-US" altLang="zh-CN" sz="4000" dirty="0" smtClean="0"/>
              <a:t>Contents  </a:t>
            </a:r>
            <a:endParaRPr lang="en-US" altLang="zh-CN" sz="4000" b="1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99592" y="1052736"/>
            <a:ext cx="8172400" cy="5733256"/>
          </a:xfrm>
        </p:spPr>
        <p:txBody>
          <a:bodyPr/>
          <a:lstStyle/>
          <a:p>
            <a:pPr marL="0" indent="0" defTabSz="436563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b="1" kern="1200" dirty="0">
                <a:latin typeface="Calibri" pitchFamily="34" charset="0"/>
                <a:cs typeface="Calibri" pitchFamily="34" charset="0"/>
              </a:rPr>
              <a:t>2.1 </a:t>
            </a:r>
            <a:r>
              <a:rPr lang="zh-CN" altLang="en-US" sz="2400" b="1" kern="1200" dirty="0" smtClean="0">
                <a:latin typeface="Calibri" pitchFamily="34" charset="0"/>
                <a:cs typeface="Calibri" pitchFamily="34" charset="0"/>
              </a:rPr>
              <a:t>引言</a:t>
            </a:r>
            <a:endParaRPr lang="en-US" altLang="zh-CN" sz="2400" b="1" kern="1200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b="1" kern="1200" dirty="0">
                <a:latin typeface="Calibri" pitchFamily="34" charset="0"/>
                <a:cs typeface="Calibri" pitchFamily="34" charset="0"/>
              </a:rPr>
              <a:t>2.2 </a:t>
            </a:r>
            <a:r>
              <a:rPr lang="zh-CN" altLang="en-US" sz="2400" b="1" kern="1200" dirty="0" smtClean="0">
                <a:latin typeface="Calibri" pitchFamily="34" charset="0"/>
                <a:cs typeface="Calibri" pitchFamily="34" charset="0"/>
              </a:rPr>
              <a:t>布尔表达式</a:t>
            </a:r>
            <a:endParaRPr lang="en-US" altLang="zh-CN" sz="2400" b="1" kern="1200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b="1" kern="1200" dirty="0">
                <a:latin typeface="Calibri" pitchFamily="34" charset="0"/>
                <a:cs typeface="Calibri" pitchFamily="34" charset="0"/>
              </a:rPr>
              <a:t>2.3 </a:t>
            </a:r>
            <a:r>
              <a:rPr lang="zh-CN" altLang="en-US" sz="2400" b="1" kern="1200" dirty="0" smtClean="0">
                <a:latin typeface="Calibri" pitchFamily="34" charset="0"/>
                <a:cs typeface="Calibri" pitchFamily="34" charset="0"/>
              </a:rPr>
              <a:t>布尔代数</a:t>
            </a:r>
            <a:endParaRPr lang="en-US" altLang="zh-CN" sz="2400" b="1" kern="1200" dirty="0"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</a:pPr>
            <a:r>
              <a:rPr lang="en-US" altLang="zh-CN" sz="2400" kern="12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2.4 </a:t>
            </a:r>
            <a:r>
              <a:rPr lang="zh-CN" altLang="en-US" sz="2400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从逻辑到门</a:t>
            </a:r>
            <a:endParaRPr lang="en-US" altLang="zh-CN" sz="2400" kern="1200" dirty="0">
              <a:solidFill>
                <a:schemeClr val="bg1">
                  <a:lumMod val="6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kern="12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2.5 </a:t>
            </a:r>
            <a:r>
              <a:rPr lang="zh-CN" altLang="en-US" sz="2400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多级组合逻辑</a:t>
            </a:r>
            <a:endParaRPr lang="en-US" altLang="zh-CN" sz="2400" kern="1200" dirty="0">
              <a:solidFill>
                <a:schemeClr val="bg1">
                  <a:lumMod val="6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kern="12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2.6 </a:t>
            </a:r>
            <a:r>
              <a:rPr lang="en-US" altLang="zh-CN" sz="2400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X</a:t>
            </a:r>
            <a:r>
              <a:rPr lang="zh-CN" altLang="en-US" sz="2400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和</a:t>
            </a:r>
            <a:r>
              <a:rPr lang="en-US" altLang="zh-CN" sz="2400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Z</a:t>
            </a:r>
            <a:endParaRPr lang="en-US" altLang="zh-CN" sz="2400" kern="1200" dirty="0">
              <a:solidFill>
                <a:schemeClr val="bg1">
                  <a:lumMod val="6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kern="12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2.7 </a:t>
            </a:r>
            <a:r>
              <a:rPr lang="zh-CN" altLang="en-US" sz="2400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卡诺图</a:t>
            </a:r>
            <a:endParaRPr lang="en-US" altLang="zh-CN" sz="2400" kern="1200" dirty="0">
              <a:solidFill>
                <a:schemeClr val="bg1">
                  <a:lumMod val="6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kern="12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2.8 </a:t>
            </a:r>
            <a:r>
              <a:rPr lang="zh-CN" altLang="en-US" sz="2400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组合逻辑模块</a:t>
            </a:r>
            <a:endParaRPr lang="en-US" altLang="zh-CN" sz="2400" kern="1200" dirty="0">
              <a:solidFill>
                <a:schemeClr val="bg1">
                  <a:lumMod val="6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marL="0" indent="0" eaLnBrk="1" hangingPunct="1">
              <a:lnSpc>
                <a:spcPct val="130000"/>
              </a:lnSpc>
              <a:buNone/>
              <a:tabLst>
                <a:tab pos="5565775" algn="l"/>
              </a:tabLst>
            </a:pPr>
            <a:r>
              <a:rPr lang="en-US" altLang="zh-CN" sz="2400" kern="1200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2.9 </a:t>
            </a:r>
            <a:r>
              <a:rPr lang="zh-CN" altLang="en-US" sz="2400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cs typeface="Calibri" pitchFamily="34" charset="0"/>
              </a:rPr>
              <a:t>时序</a:t>
            </a:r>
            <a:endParaRPr lang="en-US" altLang="zh-CN" sz="2400" kern="1200" dirty="0">
              <a:solidFill>
                <a:schemeClr val="bg1">
                  <a:lumMod val="6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5" y="1142999"/>
            <a:ext cx="2022376" cy="551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4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 Boolean Algebra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4" name="Picture 8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58" y="3950169"/>
            <a:ext cx="7609654" cy="2634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21004"/>
            <a:ext cx="7568145" cy="261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79512" y="102100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公理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5496" y="4038163"/>
            <a:ext cx="11384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/>
              <a:t>单变量</a:t>
            </a:r>
            <a:endParaRPr lang="en-US" altLang="zh-CN" b="1" dirty="0" smtClean="0"/>
          </a:p>
          <a:p>
            <a:pPr algn="ctr"/>
            <a:r>
              <a:rPr lang="zh-CN" altLang="en-US" b="1" dirty="0"/>
              <a:t>定理</a:t>
            </a:r>
          </a:p>
        </p:txBody>
      </p:sp>
    </p:spTree>
    <p:extLst>
      <p:ext uri="{BB962C8B-B14F-4D97-AF65-F5344CB8AC3E}">
        <p14:creationId xmlns:p14="http://schemas.microsoft.com/office/powerpoint/2010/main" val="1577867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Boolean Theorems of Several </a:t>
            </a:r>
            <a:r>
              <a:rPr lang="en-US" altLang="zh-CN" dirty="0" err="1"/>
              <a:t>Vars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4" name="Picture 5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92" y="908720"/>
            <a:ext cx="8761096" cy="350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256583" y="4493283"/>
                <a:ext cx="4032448" cy="22214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𝑌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𝐴𝐵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+ </m:t>
                      </m:r>
                      <m:acc>
                        <m:accPr>
                          <m:chr m:val="̅"/>
                          <m:ctrlPr>
                            <a:rPr kumimoji="0" lang="en-US" altLang="zh-C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F81B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F81BD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</m:e>
                      </m:acc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</m:oMath>
                  </m:oMathPara>
                </a14:m>
                <a:endParaRPr kumimoji="0" lang="en-US" sz="2800" b="0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lvl="0" fontAlgn="auto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+ </m:t>
                          </m:r>
                          <m:acc>
                            <m:accPr>
                              <m:chr m:val="̅"/>
                              <m:ctrlPr>
                                <a:rPr kumimoji="0" lang="en-US" altLang="zh-CN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CN" sz="2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kumimoji="0" lang="en-US" altLang="zh-C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  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	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342900" marR="0" lvl="0" indent="-342900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		               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5’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342900" marR="0" lvl="0" indent="-342900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		                      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256583" y="4493283"/>
                <a:ext cx="4032448" cy="222147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4304928" y="4437112"/>
                <a:ext cx="4587552" cy="25079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𝑌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 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𝐴𝐵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+ 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𝐴𝐵𝐶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d>
                        <m:dPr>
                          <m:ctrlPr>
                            <a:rPr kumimoji="0" lang="en-US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𝐴𝐵</m:t>
                          </m:r>
                          <m:d>
                            <m:dPr>
                              <m:ctrlP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 + </m:t>
                              </m:r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</m:d>
                        </m:e>
                      </m:d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		     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8</m:t>
                      </m:r>
                    </m:oMath>
                  </m:oMathPara>
                </a14:m>
                <a:endPara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d>
                        <m:dPr>
                          <m:ctrlPr>
                            <a:rPr kumimoji="0" lang="en-US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𝐴𝐵</m:t>
                          </m:r>
                          <m:d>
                            <m:dPr>
                              <m:ctrlP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ysClr val="windowText" lastClr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			              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2’</m:t>
                      </m:r>
                    </m:oMath>
                  </m:oMathPara>
                </a14:m>
                <a:endPara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d>
                        <m:dPr>
                          <m:ctrlPr>
                            <a:rPr kumimoji="0" lang="en-US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𝐴𝐵</m:t>
                          </m:r>
                        </m:e>
                      </m:d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			                    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d>
                        <m:dPr>
                          <m:ctrlPr>
                            <a:rPr kumimoji="0" lang="en-US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ysClr val="windowText" lastClr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𝐴𝐴</m:t>
                          </m:r>
                        </m:e>
                      </m:d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			                    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7</m:t>
                      </m:r>
                    </m:oMath>
                  </m:oMathPara>
                </a14:m>
                <a:endParaRPr kumimoji="0" 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𝐴𝐵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				                          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</m:t>
                      </m:r>
                    </m:oMath>
                  </m:oMathPara>
                </a14:m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>
              <a:xfrm>
                <a:off x="4304928" y="4437112"/>
                <a:ext cx="4587552" cy="2507957"/>
              </a:xfrm>
              <a:prstGeom prst="rect">
                <a:avLst/>
              </a:prstGeom>
              <a:blipFill rotWithShape="0">
                <a:blip r:embed="rId9"/>
                <a:stretch>
                  <a:fillRect l="-3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6238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600" dirty="0" smtClean="0"/>
              <a:t> </a:t>
            </a:r>
            <a:r>
              <a:rPr lang="en-US" altLang="zh-CN" sz="3600" dirty="0" err="1" smtClean="0"/>
              <a:t>DeMorgan’s</a:t>
            </a:r>
            <a:r>
              <a:rPr lang="en-US" altLang="zh-CN" sz="3600" dirty="0" smtClean="0"/>
              <a:t> </a:t>
            </a:r>
            <a:r>
              <a:rPr lang="en-US" altLang="zh-CN" sz="3600" dirty="0"/>
              <a:t>Theorem  </a:t>
            </a:r>
            <a:r>
              <a:rPr lang="en-US" altLang="zh-CN" sz="3600" dirty="0" smtClean="0"/>
              <a:t>       Bubble Pushing</a:t>
            </a:r>
            <a:endParaRPr lang="zh-CN" altLang="en-US" sz="36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179512" y="1219200"/>
                <a:ext cx="4032448" cy="3649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i="1" kern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kern="0" dirty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altLang="zh-CN" i="1" kern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kern="0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zh-CN" i="1" kern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kern="0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i="1" kern="0" dirty="0" smtClean="0"/>
              </a:p>
              <a:p>
                <a:endParaRPr lang="en-US" kern="0" dirty="0" smtClean="0"/>
              </a:p>
              <a:p>
                <a:endParaRPr lang="en-US" kern="0" dirty="0" smtClean="0"/>
              </a:p>
              <a:p>
                <a:endParaRPr lang="en-US" kern="0" dirty="0" smtClean="0"/>
              </a:p>
              <a:p>
                <a:pPr marL="0" indent="0">
                  <a:buNone/>
                </a:pPr>
                <a:endParaRPr lang="en-US" sz="2000" kern="0" dirty="0" smtClean="0"/>
              </a:p>
              <a:p>
                <a14:m>
                  <m:oMath xmlns:m="http://schemas.openxmlformats.org/officeDocument/2006/math"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i="1" kern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kern="0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 kern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 kern="0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i="1" kern="0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i="1" kern="0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kern="0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i="1" kern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en-US" altLang="zh-CN" i="1" kern="0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kern="0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i="1" kern="0" dirty="0"/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79512" y="1219200"/>
                <a:ext cx="4032448" cy="364996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11"/>
          <p:cNvGraphicFramePr>
            <a:graphicFrameLocks noChangeAspect="1"/>
          </p:cNvGraphicFramePr>
          <p:nvPr>
            <p:custDataLst>
              <p:tags r:id="rId3"/>
            </p:custDataLst>
            <p:extLst/>
          </p:nvPr>
        </p:nvGraphicFramePr>
        <p:xfrm>
          <a:off x="1115616" y="1916832"/>
          <a:ext cx="1866900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42" name="VISIO" r:id="rId11" imgW="838800" imgH="714240" progId="Visio.Drawing.6">
                  <p:embed/>
                </p:oleObj>
              </mc:Choice>
              <mc:Fallback>
                <p:oleObj name="VISIO" r:id="rId11" imgW="838800" imgH="714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1916832"/>
                        <a:ext cx="1866900" cy="159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3"/>
          <p:cNvGraphicFramePr>
            <a:graphicFrameLocks noChangeAspect="1"/>
          </p:cNvGraphicFramePr>
          <p:nvPr>
            <p:custDataLst>
              <p:tags r:id="rId4"/>
            </p:custDataLst>
            <p:extLst/>
          </p:nvPr>
        </p:nvGraphicFramePr>
        <p:xfrm>
          <a:off x="1115616" y="4869160"/>
          <a:ext cx="1866900" cy="159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43" name="VISIO" r:id="rId13" imgW="838800" imgH="714240" progId="Visio.Drawing.6">
                  <p:embed/>
                </p:oleObj>
              </mc:Choice>
              <mc:Fallback>
                <p:oleObj name="VISIO" r:id="rId13" imgW="838800" imgH="714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4869160"/>
                        <a:ext cx="1866900" cy="159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0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572000" y="1163972"/>
            <a:ext cx="4161656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800" b="1" kern="0" dirty="0" smtClean="0"/>
              <a:t>Backward:</a:t>
            </a:r>
          </a:p>
          <a:p>
            <a:pPr lvl="1"/>
            <a:r>
              <a:rPr lang="en-US" sz="2000" kern="0" dirty="0" smtClean="0"/>
              <a:t>Body changes</a:t>
            </a:r>
          </a:p>
          <a:p>
            <a:pPr lvl="1"/>
            <a:r>
              <a:rPr lang="en-US" sz="2000" kern="0" dirty="0" smtClean="0"/>
              <a:t>Adds bubbles to inputs</a:t>
            </a:r>
          </a:p>
          <a:p>
            <a:endParaRPr lang="en-US" sz="2400" kern="0" dirty="0" smtClean="0"/>
          </a:p>
          <a:p>
            <a:endParaRPr lang="en-US" sz="2400" kern="0" dirty="0" smtClean="0"/>
          </a:p>
          <a:p>
            <a:endParaRPr lang="en-US" sz="2400" kern="0" dirty="0" smtClean="0"/>
          </a:p>
          <a:p>
            <a:endParaRPr lang="en-US" sz="1400" kern="0" dirty="0" smtClean="0"/>
          </a:p>
          <a:p>
            <a:r>
              <a:rPr lang="en-US" sz="2800" b="1" kern="0" dirty="0" smtClean="0"/>
              <a:t>Forward:</a:t>
            </a:r>
          </a:p>
          <a:p>
            <a:pPr lvl="1"/>
            <a:r>
              <a:rPr lang="en-US" sz="2000" kern="0" dirty="0" smtClean="0"/>
              <a:t>Body changes</a:t>
            </a:r>
          </a:p>
          <a:p>
            <a:pPr lvl="1"/>
            <a:r>
              <a:rPr lang="en-US" sz="2000" kern="0" dirty="0" smtClean="0"/>
              <a:t>Adds bubble to output</a:t>
            </a:r>
            <a:endParaRPr lang="en-US" sz="2000" kern="0" dirty="0"/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>
            <p:custDataLst>
              <p:tags r:id="rId6"/>
            </p:custDataLst>
            <p:extLst/>
          </p:nvPr>
        </p:nvGraphicFramePr>
        <p:xfrm>
          <a:off x="4499992" y="2636912"/>
          <a:ext cx="4609184" cy="101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44" name="VISIO" r:id="rId15" imgW="1685880" imgH="371520" progId="Visio.Drawing.6">
                  <p:embed/>
                </p:oleObj>
              </mc:Choice>
              <mc:Fallback>
                <p:oleObj name="VISIO" r:id="rId15" imgW="1685880" imgH="371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2636912"/>
                        <a:ext cx="4609184" cy="101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custDataLst>
              <p:tags r:id="rId7"/>
            </p:custDataLst>
            <p:extLst/>
          </p:nvPr>
        </p:nvGraphicFramePr>
        <p:xfrm>
          <a:off x="4408814" y="5289128"/>
          <a:ext cx="4700261" cy="1035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45" name="VISIO" r:id="rId17" imgW="1685880" imgH="371520" progId="Visio.Drawing.6">
                  <p:embed/>
                </p:oleObj>
              </mc:Choice>
              <mc:Fallback>
                <p:oleObj name="VISIO" r:id="rId17" imgW="1685880" imgH="3715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8814" y="5289128"/>
                        <a:ext cx="4700261" cy="1035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019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4" name="Rectangle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95536" y="980728"/>
            <a:ext cx="8496944" cy="701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Times New Roman" pitchFamily="18" charset="0"/>
                <a:cs typeface="Arial" charset="0"/>
              </a:rPr>
              <a:t>What is the Boolean expression for this circuit</a:t>
            </a:r>
            <a:r>
              <a:rPr lang="en-US" sz="3200" dirty="0" smtClean="0">
                <a:latin typeface="Times New Roman" pitchFamily="18" charset="0"/>
                <a:cs typeface="Arial" charset="0"/>
              </a:rPr>
              <a:t>?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custDataLst>
              <p:tags r:id="rId3"/>
            </p:custDataLst>
            <p:extLst/>
          </p:nvPr>
        </p:nvGraphicFramePr>
        <p:xfrm>
          <a:off x="755576" y="1682552"/>
          <a:ext cx="4495800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46" name="VISIO" r:id="rId7" imgW="1407240" imgH="714240" progId="Visio.Drawing.6">
                  <p:embed/>
                </p:oleObj>
              </mc:Choice>
              <mc:Fallback>
                <p:oleObj name="VISIO" r:id="rId7" imgW="1407240" imgH="714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682552"/>
                        <a:ext cx="4495800" cy="218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custDataLst>
              <p:tags r:id="rId4"/>
            </p:custDataLst>
            <p:extLst/>
          </p:nvPr>
        </p:nvGraphicFramePr>
        <p:xfrm>
          <a:off x="4474150" y="3336416"/>
          <a:ext cx="4419600" cy="224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47" name="VISIO" r:id="rId9" imgW="1407240" imgH="714240" progId="Visio.Drawing.6">
                  <p:embed/>
                </p:oleObj>
              </mc:Choice>
              <mc:Fallback>
                <p:oleObj name="VISIO" r:id="rId9" imgW="1407240" imgH="7142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4150" y="3336416"/>
                        <a:ext cx="4419600" cy="2246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664315" y="5638800"/>
            <a:ext cx="3048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i="1" dirty="0">
                <a:latin typeface="Times New Roman" pitchFamily="18" charset="0"/>
                <a:cs typeface="Arial" charset="0"/>
              </a:rPr>
              <a:t>Y</a:t>
            </a:r>
            <a:r>
              <a:rPr lang="en-US" sz="3200" dirty="0">
                <a:latin typeface="Times New Roman" pitchFamily="18" charset="0"/>
                <a:cs typeface="Arial" charset="0"/>
              </a:rPr>
              <a:t> = </a:t>
            </a:r>
            <a:r>
              <a:rPr lang="en-US" sz="3200" i="1" dirty="0">
                <a:latin typeface="Times New Roman" pitchFamily="18" charset="0"/>
                <a:cs typeface="Arial" charset="0"/>
              </a:rPr>
              <a:t>AB</a:t>
            </a:r>
            <a:r>
              <a:rPr lang="en-US" sz="3200" dirty="0">
                <a:latin typeface="Times New Roman" pitchFamily="18" charset="0"/>
                <a:cs typeface="Arial" charset="0"/>
              </a:rPr>
              <a:t> + </a:t>
            </a:r>
            <a:r>
              <a:rPr lang="en-US" sz="3200" i="1" dirty="0">
                <a:latin typeface="Times New Roman" pitchFamily="18" charset="0"/>
                <a:cs typeface="Arial" charset="0"/>
              </a:rPr>
              <a:t>CD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76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推气泡的规则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79512" y="980728"/>
            <a:ext cx="88569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从输出端向后推气泡或从输入端向前推气泡，将与门换成或门，反之亦然。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从输出端推气泡返回到输入端，把气泡放置在门的输入端。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向后推所有门输入端的气泡，把气泡放在门的输出端。</a:t>
            </a:r>
            <a:endParaRPr lang="zh-CN" altLang="en-US" dirty="0"/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043608" y="3632076"/>
          <a:ext cx="6289675" cy="234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60" name="VISIO" r:id="rId4" imgW="2064600" imgH="771480" progId="Visio.Drawing.6">
                  <p:embed/>
                </p:oleObj>
              </mc:Choice>
              <mc:Fallback>
                <p:oleObj name="VISIO" r:id="rId4" imgW="2064600" imgH="771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3632076"/>
                        <a:ext cx="6289675" cy="234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716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graphicFrame>
        <p:nvGraphicFramePr>
          <p:cNvPr id="4" name="Object 5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2362200" y="1066800"/>
          <a:ext cx="4402138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4" name="VISIO" r:id="rId4" imgW="2235960" imgH="2709000" progId="Visio.Drawing.6">
                  <p:embed/>
                </p:oleObj>
              </mc:Choice>
              <mc:Fallback>
                <p:oleObj name="VISIO" r:id="rId4" imgW="2235960" imgH="2709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066800"/>
                        <a:ext cx="4402138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610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2362200" y="1066800"/>
          <a:ext cx="4402138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8" name="VISIO" r:id="rId4" imgW="2235960" imgH="2709000" progId="Visio.Drawing.6">
                  <p:embed/>
                </p:oleObj>
              </mc:Choice>
              <mc:Fallback>
                <p:oleObj name="VISIO" r:id="rId4" imgW="2235960" imgH="2709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066800"/>
                        <a:ext cx="4402138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590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2362200" y="1066800"/>
          <a:ext cx="4402138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2" name="VISIO" r:id="rId4" imgW="2235960" imgH="2709000" progId="Visio.Drawing.6">
                  <p:embed/>
                </p:oleObj>
              </mc:Choice>
              <mc:Fallback>
                <p:oleObj name="VISIO" r:id="rId4" imgW="2235960" imgH="2709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066800"/>
                        <a:ext cx="4402138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90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2362200" y="1066800"/>
          <a:ext cx="4402138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6" name="VISIO" r:id="rId4" imgW="2235960" imgH="2709000" progId="Visio.Drawing.6">
                  <p:embed/>
                </p:oleObj>
              </mc:Choice>
              <mc:Fallback>
                <p:oleObj name="VISIO" r:id="rId4" imgW="2235960" imgH="2709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066800"/>
                        <a:ext cx="4402138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841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620447" cy="849288"/>
          </a:xfrm>
        </p:spPr>
        <p:txBody>
          <a:bodyPr/>
          <a:lstStyle/>
          <a:p>
            <a:pPr algn="ctr"/>
            <a:r>
              <a:rPr lang="zh-CN" altLang="en-US" sz="4000" b="1" dirty="0" smtClean="0">
                <a:solidFill>
                  <a:srgbClr val="FF0000"/>
                </a:solidFill>
              </a:rPr>
              <a:t>对偶定理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07504" y="1014576"/>
                <a:ext cx="8928992" cy="1262296"/>
              </a:xfrm>
            </p:spPr>
            <p:txBody>
              <a:bodyPr/>
              <a:lstStyle/>
              <a:p>
                <a:pPr marL="0" indent="0" algn="ctr" eaLnBrk="1" hangingPunct="1">
                  <a:buNone/>
                </a:pPr>
                <a:r>
                  <a:rPr lang="zh-CN" altLang="en-US" sz="2600" b="1" dirty="0" smtClean="0"/>
                  <a:t>若两逻辑式相等，则它们的对偶式也相等</a:t>
                </a:r>
                <a:r>
                  <a:rPr lang="zh-CN" altLang="en-US" sz="2600" dirty="0" smtClean="0"/>
                  <a:t>。</a:t>
                </a:r>
                <a:endParaRPr lang="en-US" altLang="zh-CN" sz="2600" dirty="0" smtClean="0"/>
              </a:p>
              <a:p>
                <a:pPr eaLnBrk="1" hangingPunct="1"/>
                <a:r>
                  <a:rPr lang="zh-CN" altLang="en-US" sz="2600" b="1" dirty="0" smtClean="0"/>
                  <a:t>对偶式</a:t>
                </a:r>
                <a:r>
                  <a:rPr lang="zh-CN" altLang="en-US" sz="2600" dirty="0" smtClean="0"/>
                  <a:t>：对于任何一个逻辑式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</a:rPr>
                      <m:t>𝑌</m:t>
                    </m:r>
                  </m:oMath>
                </a14:m>
                <a:r>
                  <a:rPr lang="zh-CN" altLang="en-US" sz="2600" dirty="0" smtClean="0"/>
                  <a:t>，若将其中的</a:t>
                </a:r>
                <a14:m>
                  <m:oMath xmlns:m="http://schemas.openxmlformats.org/officeDocument/2006/math">
                    <m:r>
                      <a:rPr lang="en-US" altLang="zh-CN" sz="2600" b="0" i="1" smtClean="0">
                        <a:latin typeface="Cambria Math"/>
                      </a:rPr>
                      <m:t>“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sz="2600" b="0" i="1" smtClean="0">
                        <a:latin typeface="Cambria Math"/>
                      </a:rPr>
                      <m:t>”</m:t>
                    </m:r>
                  </m:oMath>
                </a14:m>
                <a:r>
                  <a:rPr lang="zh-CN" altLang="en-US" sz="2600" dirty="0" smtClean="0"/>
                  <a:t>换成</a:t>
                </a:r>
                <a14:m>
                  <m:oMath xmlns:m="http://schemas.openxmlformats.org/officeDocument/2006/math">
                    <m:r>
                      <a:rPr lang="en-US" altLang="zh-CN" sz="2600" i="1" smtClean="0">
                        <a:latin typeface="Cambria Math"/>
                      </a:rPr>
                      <m:t>“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zh-CN" sz="2600" i="1" smtClean="0">
                        <a:latin typeface="Cambria Math"/>
                      </a:rPr>
                      <m:t>”</m:t>
                    </m:r>
                  </m:oMath>
                </a14:m>
                <a:r>
                  <a:rPr lang="zh-CN" altLang="en-US" sz="2600" dirty="0" smtClean="0"/>
                  <a:t>，</a:t>
                </a:r>
                <a:r>
                  <a:rPr lang="en-US" altLang="zh-CN" sz="2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600" i="1" smtClean="0">
                        <a:latin typeface="Cambria Math"/>
                      </a:rPr>
                      <m:t>“</m:t>
                    </m:r>
                    <m:r>
                      <a:rPr lang="en-US" altLang="zh-CN" sz="2600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zh-CN" sz="2600" i="1" smtClean="0">
                        <a:latin typeface="Cambria Math"/>
                      </a:rPr>
                      <m:t>”</m:t>
                    </m:r>
                  </m:oMath>
                </a14:m>
                <a:r>
                  <a:rPr lang="zh-CN" altLang="en-US" sz="2600" dirty="0" smtClean="0"/>
                  <a:t>换成</a:t>
                </a:r>
                <a14:m>
                  <m:oMath xmlns:m="http://schemas.openxmlformats.org/officeDocument/2006/math">
                    <m:r>
                      <a:rPr lang="en-US" altLang="zh-CN" sz="2600" i="1" smtClean="0">
                        <a:latin typeface="Cambria Math"/>
                      </a:rPr>
                      <m:t>“</m:t>
                    </m:r>
                    <m:r>
                      <a:rPr lang="en-US" altLang="zh-CN" sz="260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sz="2600" i="1" smtClean="0">
                        <a:latin typeface="Cambria Math"/>
                      </a:rPr>
                      <m:t>”</m:t>
                    </m:r>
                  </m:oMath>
                </a14:m>
                <a:r>
                  <a:rPr lang="zh-CN" altLang="en-US" sz="2600" dirty="0" smtClean="0"/>
                  <a:t>，</a:t>
                </a:r>
                <a:r>
                  <a:rPr lang="en-US" altLang="zh-CN" sz="2600" dirty="0" smtClean="0"/>
                  <a:t>0</a:t>
                </a:r>
                <a:r>
                  <a:rPr lang="zh-CN" altLang="en-US" sz="2600" dirty="0" smtClean="0"/>
                  <a:t>换成</a:t>
                </a:r>
                <a:r>
                  <a:rPr lang="en-US" altLang="zh-CN" sz="2600" dirty="0" smtClean="0"/>
                  <a:t>1</a:t>
                </a:r>
                <a:r>
                  <a:rPr lang="zh-CN" altLang="en-US" sz="2600" dirty="0" smtClean="0"/>
                  <a:t>，</a:t>
                </a:r>
                <a:r>
                  <a:rPr lang="en-US" altLang="zh-CN" sz="2600" dirty="0" smtClean="0"/>
                  <a:t>1</a:t>
                </a:r>
                <a:r>
                  <a:rPr lang="zh-CN" altLang="en-US" sz="2600" dirty="0" smtClean="0"/>
                  <a:t>换成</a:t>
                </a:r>
                <a:r>
                  <a:rPr lang="en-US" altLang="zh-CN" sz="2600" dirty="0" smtClean="0"/>
                  <a:t>0</a:t>
                </a:r>
                <a:r>
                  <a:rPr lang="zh-CN" altLang="en-US" sz="2600" dirty="0" smtClean="0"/>
                  <a:t>，新逻辑式为</a:t>
                </a:r>
                <a:r>
                  <a:rPr lang="zh-CN" altLang="en-US" sz="2600" b="1" dirty="0" smtClean="0"/>
                  <a:t>对偶式</a:t>
                </a:r>
                <a:r>
                  <a:rPr lang="zh-CN" altLang="en-US" sz="2600" dirty="0" smtClean="0"/>
                  <a:t>。</a:t>
                </a:r>
                <a:endParaRPr lang="en-US" altLang="zh-TW" sz="2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07504" y="1014576"/>
                <a:ext cx="8928992" cy="1262296"/>
              </a:xfrm>
              <a:blipFill rotWithShape="0">
                <a:blip r:embed="rId2"/>
                <a:stretch>
                  <a:fillRect l="-273" t="-4808" r="-4986"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9706676"/>
                  </p:ext>
                </p:extLst>
              </p:nvPr>
            </p:nvGraphicFramePr>
            <p:xfrm>
              <a:off x="149069" y="2420888"/>
              <a:ext cx="8856984" cy="4358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2748"/>
                    <a:gridCol w="3074325"/>
                    <a:gridCol w="3659911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/</a:t>
                          </a:r>
                          <a:r>
                            <a:rPr lang="zh-CN" altLang="en-US" sz="2000" dirty="0" smtClean="0"/>
                            <a:t>定理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OR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AND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2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en-US" altLang="zh-CN" sz="2000" dirty="0" smtClean="0"/>
                            <a:t>0 - 1</a:t>
                          </a:r>
                          <a:r>
                            <a:rPr lang="zh-CN" altLang="en-US" sz="2000" dirty="0" smtClean="0"/>
                            <a:t>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i="1" kern="1200" dirty="0">
                            <a:solidFill>
                              <a:schemeClr val="dk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3</a:t>
                          </a:r>
                          <a:r>
                            <a:rPr lang="zh-CN" altLang="en-US" sz="2000" dirty="0" smtClean="0"/>
                            <a:t>：交换律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4</a:t>
                          </a:r>
                          <a:r>
                            <a:rPr lang="zh-CN" altLang="en-US" sz="2000" dirty="0" smtClean="0"/>
                            <a:t>：分配律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Cambria Math"/>
                                      </a:rPr>
                                      <m:t>𝒚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𝒛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Cambria Math"/>
                                      </a:rPr>
                                      <m:t>𝒚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Cambria Math"/>
                                      </a:rPr>
                                      <m:t>∙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𝒛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=(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)∙(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𝒛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5</a:t>
                          </a:r>
                          <a:r>
                            <a:rPr lang="zh-CN" altLang="en-US" sz="2000" dirty="0" smtClean="0"/>
                            <a:t>：互补律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′=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′=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定理</a:t>
                          </a:r>
                          <a:r>
                            <a:rPr lang="en-US" altLang="zh-CN" sz="2000" dirty="0" smtClean="0"/>
                            <a:t>1</a:t>
                          </a:r>
                          <a:r>
                            <a:rPr lang="zh-CN" altLang="en-US" sz="2000" dirty="0" smtClean="0"/>
                            <a:t>：等幂律</a:t>
                          </a:r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定理</a:t>
                          </a:r>
                          <a:r>
                            <a:rPr lang="en-US" altLang="zh-CN" sz="2000" dirty="0" smtClean="0"/>
                            <a:t>2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en-US" altLang="zh-CN" sz="2000" dirty="0" smtClean="0"/>
                            <a:t>0 - 1</a:t>
                          </a:r>
                          <a:r>
                            <a:rPr lang="zh-CN" altLang="en-US" sz="2000" dirty="0" smtClean="0"/>
                            <a:t>律</a:t>
                          </a:r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+1=1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0=0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定理</a:t>
                          </a:r>
                          <a:r>
                            <a:rPr lang="en-US" altLang="zh-CN" sz="2000" dirty="0" smtClean="0"/>
                            <a:t>3</a:t>
                          </a:r>
                          <a:r>
                            <a:rPr lang="zh-CN" altLang="en-US" sz="2000" dirty="0" smtClean="0"/>
                            <a:t>：自反律</a:t>
                          </a:r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000" b="0" i="1" smtClean="0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CN" sz="2000" dirty="0" smtClean="0"/>
                            <a:t> </a:t>
                          </a:r>
                          <a:endParaRPr lang="zh-CN" altLang="en-US" sz="2000" dirty="0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sz="20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定理</a:t>
                          </a:r>
                          <a:r>
                            <a:rPr lang="en-US" altLang="zh-CN" sz="2000" dirty="0" smtClean="0"/>
                            <a:t>4</a:t>
                          </a:r>
                          <a:r>
                            <a:rPr lang="zh-CN" altLang="en-US" sz="2000" dirty="0" smtClean="0"/>
                            <a:t>：结合律</a:t>
                          </a:r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=(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)+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  <m:t>𝑦</m:t>
                                    </m:r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  <m:t>∙</m:t>
                                    </m:r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=(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)∙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定理</a:t>
                          </a:r>
                          <a:r>
                            <a:rPr lang="en-US" altLang="zh-CN" sz="2000" dirty="0" smtClean="0"/>
                            <a:t>5</a:t>
                          </a:r>
                          <a:r>
                            <a:rPr lang="zh-CN" altLang="en-US" sz="2000" dirty="0" smtClean="0"/>
                            <a:t>：摩根定理</a:t>
                          </a:r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′=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′∙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  <m:r>
                                      <a:rPr lang="en-US" altLang="zh-CN" sz="2000" b="0" i="1" smtClean="0">
                                        <a:latin typeface="Cambria Math"/>
                                        <a:ea typeface="Cambria Math"/>
                                      </a:rPr>
                                      <m:t>∙</m:t>
                                    </m:r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′=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′+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定理</a:t>
                          </a:r>
                          <a:r>
                            <a:rPr lang="en-US" altLang="zh-CN" sz="2000" dirty="0" smtClean="0"/>
                            <a:t>6</a:t>
                          </a:r>
                          <a:r>
                            <a:rPr lang="zh-CN" altLang="en-US" sz="2000" dirty="0" smtClean="0"/>
                            <a:t>：吸收律</a:t>
                          </a:r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)=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9706676"/>
                  </p:ext>
                </p:extLst>
              </p:nvPr>
            </p:nvGraphicFramePr>
            <p:xfrm>
              <a:off x="149069" y="2420888"/>
              <a:ext cx="8856984" cy="4358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2748"/>
                    <a:gridCol w="3074325"/>
                    <a:gridCol w="3659911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/</a:t>
                          </a:r>
                          <a:r>
                            <a:rPr lang="zh-CN" altLang="en-US" sz="2000" dirty="0" smtClean="0"/>
                            <a:t>定理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OR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AND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2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en-US" altLang="zh-CN" sz="2000" dirty="0" smtClean="0"/>
                            <a:t>0 - 1</a:t>
                          </a:r>
                          <a:r>
                            <a:rPr lang="zh-CN" altLang="en-US" sz="2000" dirty="0" smtClean="0"/>
                            <a:t>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69307" t="-109231" r="-119406" b="-9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42500" t="-109231" r="-500" b="-9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3</a:t>
                          </a:r>
                          <a:r>
                            <a:rPr lang="zh-CN" altLang="en-US" sz="2000" dirty="0" smtClean="0"/>
                            <a:t>：交换律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69307" t="-209231" r="-119406" b="-8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42500" t="-209231" r="-500" b="-8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4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zh-CN" altLang="en-US" sz="2000" dirty="0" smtClean="0"/>
                            <a:t>分配律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69307" t="-309231" r="-119406" b="-7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42500" t="-309231" r="-500" b="-7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5</a:t>
                          </a:r>
                          <a:r>
                            <a:rPr lang="zh-CN" altLang="en-US" sz="2000" dirty="0" smtClean="0"/>
                            <a:t>：互补律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69307" t="-409231" r="-119406" b="-6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42500" t="-409231" r="-500" b="-6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定理</a:t>
                          </a:r>
                          <a:r>
                            <a:rPr lang="en-US" altLang="zh-CN" sz="2000" dirty="0" smtClean="0"/>
                            <a:t>1</a:t>
                          </a:r>
                          <a:r>
                            <a:rPr lang="zh-CN" altLang="en-US" sz="2000" dirty="0" smtClean="0"/>
                            <a:t>：等幂律</a:t>
                          </a:r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  <a:blipFill rotWithShape="1">
                          <a:blip r:embed="rId3"/>
                          <a:stretch>
                            <a:fillRect l="-69307" t="-509231" r="-119406" b="-5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  <a:blipFill rotWithShape="1">
                          <a:blip r:embed="rId3"/>
                          <a:stretch>
                            <a:fillRect l="-142500" t="-509231" r="-500" b="-5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定理</a:t>
                          </a:r>
                          <a:r>
                            <a:rPr lang="en-US" altLang="zh-CN" sz="2000" dirty="0" smtClean="0"/>
                            <a:t>2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en-US" altLang="zh-CN" sz="2000" dirty="0" smtClean="0"/>
                            <a:t>0 - 1</a:t>
                          </a:r>
                          <a:r>
                            <a:rPr lang="zh-CN" altLang="en-US" sz="2000" dirty="0" smtClean="0"/>
                            <a:t>律</a:t>
                          </a:r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  <a:blipFill rotWithShape="1">
                          <a:blip r:embed="rId3"/>
                          <a:stretch>
                            <a:fillRect l="-69307" t="-609231" r="-119406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  <a:blipFill rotWithShape="1">
                          <a:blip r:embed="rId3"/>
                          <a:stretch>
                            <a:fillRect l="-142500" t="-609231" r="-500" b="-4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定理</a:t>
                          </a:r>
                          <a:r>
                            <a:rPr lang="en-US" altLang="zh-CN" sz="2000" dirty="0" smtClean="0"/>
                            <a:t>3</a:t>
                          </a:r>
                          <a:r>
                            <a:rPr lang="zh-CN" altLang="en-US" sz="2000" dirty="0" smtClean="0"/>
                            <a:t>：自反律</a:t>
                          </a:r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  <a:blipFill rotWithShape="1">
                          <a:blip r:embed="rId3"/>
                          <a:stretch>
                            <a:fillRect l="-31674" t="-709231" r="-271" b="-32923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sz="2000" dirty="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定理</a:t>
                          </a:r>
                          <a:r>
                            <a:rPr lang="en-US" altLang="zh-CN" sz="2000" dirty="0" smtClean="0"/>
                            <a:t>4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zh-CN" altLang="en-US" sz="2000" dirty="0" smtClean="0"/>
                            <a:t>结合律</a:t>
                          </a:r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  <a:blipFill rotWithShape="1">
                          <a:blip r:embed="rId3"/>
                          <a:stretch>
                            <a:fillRect l="-69307" t="-809231" r="-119406" b="-2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  <a:blipFill rotWithShape="1">
                          <a:blip r:embed="rId3"/>
                          <a:stretch>
                            <a:fillRect l="-142500" t="-809231" r="-500" b="-2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定理</a:t>
                          </a:r>
                          <a:r>
                            <a:rPr lang="en-US" altLang="zh-CN" sz="2000" dirty="0" smtClean="0"/>
                            <a:t>5</a:t>
                          </a:r>
                          <a:r>
                            <a:rPr lang="zh-CN" altLang="en-US" sz="2000" dirty="0" smtClean="0"/>
                            <a:t>：摩根定理</a:t>
                          </a:r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  <a:blipFill rotWithShape="1">
                          <a:blip r:embed="rId3"/>
                          <a:stretch>
                            <a:fillRect l="-69307" t="-909231" r="-119406" b="-1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  <a:blipFill rotWithShape="1">
                          <a:blip r:embed="rId3"/>
                          <a:stretch>
                            <a:fillRect l="-142500" t="-909231" r="-500" b="-1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定理</a:t>
                          </a:r>
                          <a:r>
                            <a:rPr lang="en-US" altLang="zh-CN" sz="2000" dirty="0" smtClean="0"/>
                            <a:t>6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zh-CN" altLang="en-US" sz="2000" dirty="0" smtClean="0"/>
                            <a:t>吸收律</a:t>
                          </a:r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  <a:blipFill rotWithShape="1">
                          <a:blip r:embed="rId3"/>
                          <a:stretch>
                            <a:fillRect l="-69307" t="-1009231" r="-119406" b="-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  <a:blipFill rotWithShape="1">
                          <a:blip r:embed="rId3"/>
                          <a:stretch>
                            <a:fillRect l="-142500" t="-1009231" r="-500" b="-2923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330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7504" y="1070632"/>
            <a:ext cx="4968552" cy="2214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None/>
            </a:pPr>
            <a:r>
              <a:rPr lang="en-US" sz="2400" kern="0" dirty="0" smtClean="0"/>
              <a:t>A logic circuit is composed of:</a:t>
            </a:r>
          </a:p>
          <a:p>
            <a:r>
              <a:rPr lang="en-US" sz="2200" kern="0" dirty="0" smtClean="0"/>
              <a:t>Inputs</a:t>
            </a:r>
          </a:p>
          <a:p>
            <a:r>
              <a:rPr lang="en-US" sz="2200" kern="0" dirty="0" smtClean="0"/>
              <a:t>Outputs</a:t>
            </a:r>
          </a:p>
          <a:p>
            <a:r>
              <a:rPr lang="en-US" sz="2200" kern="0" dirty="0" smtClean="0"/>
              <a:t>Functional specification</a:t>
            </a:r>
          </a:p>
          <a:p>
            <a:r>
              <a:rPr lang="en-US" sz="2200" kern="0" dirty="0" smtClean="0"/>
              <a:t>Timing specification</a:t>
            </a:r>
            <a:endParaRPr lang="en-US" sz="2200" kern="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05825615"/>
              </p:ext>
            </p:extLst>
          </p:nvPr>
        </p:nvGraphicFramePr>
        <p:xfrm>
          <a:off x="3793245" y="1628800"/>
          <a:ext cx="5326873" cy="141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14" name="VISIO" r:id="rId7" imgW="1890000" imgH="504000" progId="Visio.Drawing.6">
                  <p:embed/>
                </p:oleObj>
              </mc:Choice>
              <mc:Fallback>
                <p:oleObj name="VISIO" r:id="rId7" imgW="1890000" imgH="504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3245" y="1628800"/>
                        <a:ext cx="5326873" cy="1417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7504" y="3560241"/>
            <a:ext cx="3816424" cy="319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kern="0" dirty="0" smtClean="0"/>
              <a:t>Nodes</a:t>
            </a:r>
          </a:p>
          <a:p>
            <a:pPr lvl="1"/>
            <a:r>
              <a:rPr lang="en-US" sz="2400" kern="0" dirty="0" smtClean="0"/>
              <a:t>Inputs: </a:t>
            </a:r>
            <a:r>
              <a:rPr lang="en-US" sz="2400" i="1" kern="0" dirty="0" smtClean="0"/>
              <a:t>A</a:t>
            </a:r>
            <a:r>
              <a:rPr lang="en-US" sz="2400" kern="0" dirty="0" smtClean="0"/>
              <a:t>, </a:t>
            </a:r>
            <a:r>
              <a:rPr lang="en-US" sz="2400" i="1" kern="0" dirty="0" smtClean="0"/>
              <a:t>B</a:t>
            </a:r>
            <a:r>
              <a:rPr lang="en-US" sz="2400" kern="0" dirty="0" smtClean="0"/>
              <a:t>, </a:t>
            </a:r>
            <a:r>
              <a:rPr lang="en-US" sz="2400" i="1" kern="0" dirty="0" smtClean="0"/>
              <a:t>C</a:t>
            </a:r>
          </a:p>
          <a:p>
            <a:pPr lvl="1"/>
            <a:r>
              <a:rPr lang="en-US" sz="2400" kern="0" dirty="0" smtClean="0"/>
              <a:t>Outputs: </a:t>
            </a:r>
            <a:r>
              <a:rPr lang="en-US" sz="2400" i="1" kern="0" dirty="0" smtClean="0"/>
              <a:t>Y</a:t>
            </a:r>
            <a:r>
              <a:rPr lang="en-US" sz="2400" kern="0" dirty="0" smtClean="0"/>
              <a:t>, </a:t>
            </a:r>
            <a:r>
              <a:rPr lang="en-US" sz="2400" i="1" kern="0" dirty="0" smtClean="0"/>
              <a:t>Z</a:t>
            </a:r>
          </a:p>
          <a:p>
            <a:pPr lvl="1"/>
            <a:r>
              <a:rPr lang="en-US" sz="2400" kern="0" dirty="0" smtClean="0"/>
              <a:t>Internal: n1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kern="0" dirty="0" smtClean="0"/>
              <a:t>Circuit elements</a:t>
            </a:r>
          </a:p>
          <a:p>
            <a:pPr lvl="1"/>
            <a:r>
              <a:rPr lang="en-US" sz="2400" kern="0" dirty="0" smtClean="0"/>
              <a:t>E1, E2, E3</a:t>
            </a:r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767339253"/>
              </p:ext>
            </p:extLst>
          </p:nvPr>
        </p:nvGraphicFramePr>
        <p:xfrm>
          <a:off x="4214156" y="4201907"/>
          <a:ext cx="4495800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15" name="VISIO" r:id="rId9" imgW="1990080" imgH="847080" progId="Visio.Drawing.6">
                  <p:embed/>
                </p:oleObj>
              </mc:Choice>
              <mc:Fallback>
                <p:oleObj name="VISIO" r:id="rId9" imgW="1990080" imgH="8470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156" y="4201907"/>
                        <a:ext cx="4495800" cy="191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254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7239000" y="6324600"/>
            <a:ext cx="1905000" cy="457200"/>
          </a:xfrm>
        </p:spPr>
        <p:txBody>
          <a:bodyPr/>
          <a:lstStyle/>
          <a:p>
            <a:pPr>
              <a:defRPr/>
            </a:pPr>
            <a:fld id="{60E31F3E-75E2-4613-B99D-2AE74728FACF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4768377"/>
                  </p:ext>
                </p:extLst>
              </p:nvPr>
            </p:nvGraphicFramePr>
            <p:xfrm>
              <a:off x="135214" y="476672"/>
              <a:ext cx="8856984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2748"/>
                    <a:gridCol w="3074325"/>
                    <a:gridCol w="3659911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/>
                            <a:t>公理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OR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AND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2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en-US" altLang="zh-CN" sz="2000" dirty="0" smtClean="0"/>
                            <a:t>0 - 1</a:t>
                          </a:r>
                          <a:r>
                            <a:rPr lang="zh-CN" altLang="en-US" sz="2000" dirty="0" smtClean="0"/>
                            <a:t>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i="1" kern="1200" dirty="0">
                            <a:solidFill>
                              <a:schemeClr val="dk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3</a:t>
                          </a:r>
                          <a:r>
                            <a:rPr lang="zh-CN" altLang="en-US" sz="2000" dirty="0" smtClean="0"/>
                            <a:t>：交换律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4</a:t>
                          </a:r>
                          <a:r>
                            <a:rPr lang="zh-CN" altLang="en-US" sz="2000" dirty="0" smtClean="0"/>
                            <a:t>：分配律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Cambria Math"/>
                                      </a:rPr>
                                      <m:t>𝒚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𝒛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Cambria Math"/>
                                      </a:rPr>
                                      <m:t>𝒚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Cambria Math"/>
                                      </a:rPr>
                                      <m:t>∙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𝒛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=(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)∙(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𝒛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5</a:t>
                          </a:r>
                          <a:r>
                            <a:rPr lang="zh-CN" altLang="en-US" sz="2000" dirty="0" smtClean="0"/>
                            <a:t>：互补律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′=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′=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4768377"/>
                  </p:ext>
                </p:extLst>
              </p:nvPr>
            </p:nvGraphicFramePr>
            <p:xfrm>
              <a:off x="135214" y="476672"/>
              <a:ext cx="8856984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2748"/>
                    <a:gridCol w="3074325"/>
                    <a:gridCol w="3659911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/>
                            <a:t>公理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OR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AND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2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en-US" altLang="zh-CN" sz="2000" dirty="0" smtClean="0"/>
                            <a:t>0 - 1</a:t>
                          </a:r>
                          <a:r>
                            <a:rPr lang="zh-CN" altLang="en-US" sz="2000" dirty="0" smtClean="0"/>
                            <a:t>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69109" t="-109231" r="-119802" b="-3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097" t="-109231" r="-666" b="-3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3</a:t>
                          </a:r>
                          <a:r>
                            <a:rPr lang="zh-CN" altLang="en-US" sz="2000" dirty="0" smtClean="0"/>
                            <a:t>：交换律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69109" t="-206061" r="-119802" b="-2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097" t="-206061" r="-666" b="-22424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4</a:t>
                          </a:r>
                          <a:r>
                            <a:rPr lang="zh-CN" altLang="en-US" sz="2000" dirty="0" smtClean="0"/>
                            <a:t>：分配律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69109" t="-310769" r="-119802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097" t="-310769" r="-666" b="-12769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5</a:t>
                          </a:r>
                          <a:r>
                            <a:rPr lang="zh-CN" altLang="en-US" sz="2000" dirty="0" smtClean="0"/>
                            <a:t>：互补律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69109" t="-410769" r="-119802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2097" t="-410769" r="-666" b="-2769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0626314"/>
                  </p:ext>
                </p:extLst>
              </p:nvPr>
            </p:nvGraphicFramePr>
            <p:xfrm>
              <a:off x="107504" y="2816736"/>
              <a:ext cx="8856984" cy="612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264"/>
                    <a:gridCol w="3096344"/>
                    <a:gridCol w="3384376"/>
                  </a:tblGrid>
                  <a:tr h="612264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 smtClean="0">
                              <a:solidFill>
                                <a:srgbClr val="FF0000"/>
                              </a:solidFill>
                            </a:rPr>
                            <a:t>定理</a:t>
                          </a:r>
                          <a:r>
                            <a:rPr lang="en-US" altLang="zh-CN" sz="2400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zh-CN" altLang="en-US" sz="2400" dirty="0" smtClean="0">
                              <a:solidFill>
                                <a:srgbClr val="FF0000"/>
                              </a:solidFill>
                            </a:rPr>
                            <a:t>：等幂律</a:t>
                          </a:r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0626314"/>
                  </p:ext>
                </p:extLst>
              </p:nvPr>
            </p:nvGraphicFramePr>
            <p:xfrm>
              <a:off x="107504" y="2816736"/>
              <a:ext cx="8856984" cy="612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76264"/>
                    <a:gridCol w="3096344"/>
                    <a:gridCol w="3384376"/>
                  </a:tblGrid>
                  <a:tr h="612264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 smtClean="0">
                              <a:solidFill>
                                <a:srgbClr val="FF0000"/>
                              </a:solidFill>
                            </a:rPr>
                            <a:t>定理</a:t>
                          </a:r>
                          <a:r>
                            <a:rPr lang="en-US" altLang="zh-CN" sz="2400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r>
                            <a:rPr lang="zh-CN" altLang="en-US" sz="2400" dirty="0" smtClean="0">
                              <a:solidFill>
                                <a:srgbClr val="FF0000"/>
                              </a:solidFill>
                            </a:rPr>
                            <a:t>：等幂律</a:t>
                          </a:r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  <a:blipFill rotWithShape="0">
                          <a:blip r:embed="rId5"/>
                          <a:stretch>
                            <a:fillRect l="-77165" t="-2970" r="-110236" b="-9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  <a:blipFill rotWithShape="0">
                          <a:blip r:embed="rId5"/>
                          <a:stretch>
                            <a:fillRect l="-161871" t="-2970" r="-719" b="-990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2951" name="Picture 18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3501008"/>
            <a:ext cx="4392489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844157" y="3587084"/>
            <a:ext cx="4192339" cy="2952327"/>
            <a:chOff x="1187624" y="3573016"/>
            <a:chExt cx="4192339" cy="2952327"/>
          </a:xfrm>
        </p:grpSpPr>
        <p:graphicFrame>
          <p:nvGraphicFramePr>
            <p:cNvPr id="9" name="对象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2419671"/>
                </p:ext>
              </p:extLst>
            </p:nvPr>
          </p:nvGraphicFramePr>
          <p:xfrm>
            <a:off x="1187624" y="3573016"/>
            <a:ext cx="4192339" cy="2914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20" name="位图图像" r:id="rId7" imgW="3914286" imgH="2467319" progId="PBrush">
                    <p:embed/>
                  </p:oleObj>
                </mc:Choice>
                <mc:Fallback>
                  <p:oleObj name="位图图像" r:id="rId7" imgW="3914286" imgH="2467319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7624" y="3573016"/>
                          <a:ext cx="4192339" cy="2914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/>
            <p:cNvSpPr txBox="1"/>
            <p:nvPr/>
          </p:nvSpPr>
          <p:spPr>
            <a:xfrm>
              <a:off x="3851920" y="4221087"/>
              <a:ext cx="14638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公理</a:t>
              </a:r>
              <a:r>
                <a:rPr lang="en-US" altLang="zh-CN" dirty="0" smtClean="0"/>
                <a:t>2 (a)</a:t>
              </a:r>
              <a:endParaRPr lang="zh-CN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51920" y="4695526"/>
              <a:ext cx="1471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公理</a:t>
              </a:r>
              <a:r>
                <a:rPr lang="en-US" altLang="zh-CN" dirty="0" smtClean="0"/>
                <a:t>5 (b)</a:t>
              </a:r>
              <a:endParaRPr lang="zh-CN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51920" y="5157191"/>
              <a:ext cx="14638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公理</a:t>
              </a:r>
              <a:r>
                <a:rPr lang="en-US" altLang="zh-CN" dirty="0" smtClean="0"/>
                <a:t>4 (a)</a:t>
              </a:r>
              <a:endParaRPr lang="zh-CN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51920" y="5631630"/>
              <a:ext cx="1471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公理</a:t>
              </a:r>
              <a:r>
                <a:rPr lang="en-US" altLang="zh-CN" dirty="0" smtClean="0"/>
                <a:t>5 (a)</a:t>
              </a:r>
              <a:endParaRPr lang="zh-CN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51920" y="6063678"/>
              <a:ext cx="1471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公理</a:t>
              </a:r>
              <a:r>
                <a:rPr lang="en-US" altLang="zh-CN" dirty="0"/>
                <a:t>2</a:t>
              </a:r>
              <a:r>
                <a:rPr lang="en-US" altLang="zh-CN" dirty="0" smtClean="0"/>
                <a:t> (b)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360918"/>
              </p:ext>
            </p:extLst>
          </p:nvPr>
        </p:nvGraphicFramePr>
        <p:xfrm>
          <a:off x="467544" y="3183359"/>
          <a:ext cx="3838575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5" name="位图图像" r:id="rId4" imgW="3258005" imgH="3029373" progId="Paint.Picture">
                  <p:embed/>
                </p:oleObj>
              </mc:Choice>
              <mc:Fallback>
                <p:oleObj name="位图图像" r:id="rId4" imgW="3258005" imgH="3029373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183359"/>
                        <a:ext cx="3838575" cy="356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24600"/>
            <a:ext cx="1905000" cy="457200"/>
          </a:xfrm>
        </p:spPr>
        <p:txBody>
          <a:bodyPr/>
          <a:lstStyle/>
          <a:p>
            <a:pPr>
              <a:defRPr/>
            </a:pPr>
            <a:fld id="{60E31F3E-75E2-4613-B99D-2AE74728FACF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563480"/>
                  </p:ext>
                </p:extLst>
              </p:nvPr>
            </p:nvGraphicFramePr>
            <p:xfrm>
              <a:off x="135214" y="404664"/>
              <a:ext cx="8856984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2748"/>
                    <a:gridCol w="3074325"/>
                    <a:gridCol w="3659911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/</a:t>
                          </a:r>
                          <a:r>
                            <a:rPr lang="zh-CN" altLang="en-US" sz="2000" dirty="0" smtClean="0"/>
                            <a:t>定理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OR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AND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2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en-US" altLang="zh-CN" sz="2000" dirty="0" smtClean="0"/>
                            <a:t>0 - 1</a:t>
                          </a:r>
                          <a:r>
                            <a:rPr lang="zh-CN" altLang="en-US" sz="2000" dirty="0" smtClean="0"/>
                            <a:t>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i="1" kern="1200" dirty="0">
                            <a:solidFill>
                              <a:schemeClr val="dk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3</a:t>
                          </a:r>
                          <a:r>
                            <a:rPr lang="zh-CN" altLang="en-US" sz="2000" dirty="0" smtClean="0"/>
                            <a:t>：交换律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4</a:t>
                          </a:r>
                          <a:r>
                            <a:rPr lang="zh-CN" altLang="en-US" sz="2000" dirty="0" smtClean="0"/>
                            <a:t>：分配律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Cambria Math"/>
                                      </a:rPr>
                                      <m:t>𝒚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𝒛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Cambria Math"/>
                                      </a:rPr>
                                      <m:t>𝒚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Cambria Math"/>
                                      </a:rPr>
                                      <m:t>∙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𝒛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=(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)∙(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𝒛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5</a:t>
                          </a:r>
                          <a:r>
                            <a:rPr lang="zh-CN" altLang="en-US" sz="2000" dirty="0" smtClean="0"/>
                            <a:t>：反运算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′=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′=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8563480"/>
                  </p:ext>
                </p:extLst>
              </p:nvPr>
            </p:nvGraphicFramePr>
            <p:xfrm>
              <a:off x="135214" y="404664"/>
              <a:ext cx="8856984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2748"/>
                    <a:gridCol w="3074325"/>
                    <a:gridCol w="3659911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/</a:t>
                          </a:r>
                          <a:r>
                            <a:rPr lang="zh-CN" altLang="en-US" sz="2000" dirty="0" smtClean="0"/>
                            <a:t>定理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OR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AND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2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en-US" altLang="zh-CN" sz="2000" dirty="0" smtClean="0"/>
                            <a:t>0 - 1</a:t>
                          </a:r>
                          <a:r>
                            <a:rPr lang="zh-CN" altLang="en-US" sz="2000" dirty="0" smtClean="0"/>
                            <a:t>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68911" t="-109231" r="-119010" b="-3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142167" t="-109231" r="-167" b="-3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3</a:t>
                          </a:r>
                          <a:r>
                            <a:rPr lang="zh-CN" altLang="en-US" sz="2000" dirty="0" smtClean="0"/>
                            <a:t>：交换律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68911" t="-209231" r="-119010" b="-2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142167" t="-209231" r="-167" b="-2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4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zh-CN" altLang="en-US" sz="2000" dirty="0" smtClean="0"/>
                            <a:t>分配律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68911" t="-309231" r="-119010" b="-1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142167" t="-309231" r="-167" b="-1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5</a:t>
                          </a:r>
                          <a:r>
                            <a:rPr lang="zh-CN" altLang="en-US" sz="2000" dirty="0" smtClean="0"/>
                            <a:t>：反运算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68911" t="-409231" r="-119010" b="-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142167" t="-409231" r="-167" b="-2923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4841266" y="6165304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试证明</a:t>
            </a:r>
            <a:r>
              <a:rPr lang="en-US" altLang="zh-CN" dirty="0" smtClean="0"/>
              <a:t>...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4841229" y="3383523"/>
            <a:ext cx="4116884" cy="2565757"/>
            <a:chOff x="4923280" y="2971800"/>
            <a:chExt cx="4116884" cy="25657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923280" y="2971800"/>
                  <a:ext cx="318715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000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sz="3000" b="0" i="1" smtClean="0">
                            <a:latin typeface="Cambria Math"/>
                            <a:ea typeface="Cambria Math"/>
                          </a:rPr>
                          <m:t>∙0=</m:t>
                        </m:r>
                        <m:d>
                          <m:d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sz="3000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US" altLang="zh-CN" sz="3000" i="1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r>
                              <a:rPr lang="en-US" altLang="zh-CN" sz="3000" b="0" i="1" smtClean="0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altLang="zh-CN" sz="3000" b="0" i="1" smtClean="0">
                            <a:latin typeface="Cambria Math"/>
                            <a:ea typeface="Cambria Math"/>
                          </a:rPr>
                          <m:t>+0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3280" y="2971800"/>
                  <a:ext cx="3187155" cy="553998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724128" y="3471391"/>
                  <a:ext cx="331603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0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sz="3000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US" altLang="zh-CN" sz="3000" i="1">
                                <a:latin typeface="Cambria Math"/>
                                <a:ea typeface="Cambria Math"/>
                              </a:rPr>
                              <m:t>∙</m:t>
                            </m:r>
                            <m:r>
                              <a:rPr lang="en-US" altLang="zh-CN" sz="3000" b="0" i="1" smtClean="0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altLang="zh-CN" sz="3000" b="0" i="1" smtClean="0">
                            <a:latin typeface="Cambria Math"/>
                            <a:ea typeface="Cambria Math"/>
                          </a:rPr>
                          <m:t>+(</m:t>
                        </m:r>
                        <m:r>
                          <a:rPr lang="en-US" altLang="zh-CN" sz="30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altLang="zh-CN" sz="3000" i="1">
                            <a:latin typeface="Cambria Math"/>
                            <a:ea typeface="Cambria Math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3000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3000" b="0" i="1" smtClean="0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30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4128" y="3471391"/>
                  <a:ext cx="2709075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724128" y="3975447"/>
                  <a:ext cx="251434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0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altLang="zh-CN" sz="30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altLang="zh-CN" sz="3000" b="0" i="1" smtClean="0">
                            <a:latin typeface="Cambria Math"/>
                            <a:ea typeface="Cambria Math"/>
                          </a:rPr>
                          <m:t>∙(0+</m:t>
                        </m:r>
                        <m:sSup>
                          <m:sSupPr>
                            <m:ctrlPr>
                              <a:rPr lang="en-US" altLang="zh-CN" sz="3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altLang="zh-CN" sz="3000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3000" b="0" i="1" smtClean="0"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3000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4128" y="3975447"/>
                  <a:ext cx="2046201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724128" y="4479503"/>
                  <a:ext cx="1485663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000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altLang="zh-CN" sz="30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altLang="zh-CN" sz="3000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altLang="zh-CN" sz="30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altLang="zh-CN" sz="3000" b="0" i="1" smtClean="0">
                            <a:latin typeface="Cambria Math"/>
                            <a:ea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4128" y="4479503"/>
                  <a:ext cx="1224181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724128" y="4983559"/>
                  <a:ext cx="911916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000" b="0" i="1" smtClean="0">
                            <a:latin typeface="Cambria Math"/>
                            <a:ea typeface="Cambria Math"/>
                          </a:rPr>
                          <m:t>=0</m:t>
                        </m:r>
                      </m:oMath>
                    </m:oMathPara>
                  </a14:m>
                  <a:endParaRPr lang="zh-CN" altLang="en-US" sz="30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4128" y="4983559"/>
                  <a:ext cx="765466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7563107"/>
                  </p:ext>
                </p:extLst>
              </p:nvPr>
            </p:nvGraphicFramePr>
            <p:xfrm>
              <a:off x="107504" y="2564904"/>
              <a:ext cx="8856984" cy="5040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2748"/>
                    <a:gridCol w="3074325"/>
                    <a:gridCol w="3659911"/>
                  </a:tblGrid>
                  <a:tr h="504056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 smtClean="0"/>
                            <a:t>定理</a:t>
                          </a:r>
                          <a:r>
                            <a:rPr lang="en-US" altLang="zh-CN" sz="2400" dirty="0" smtClean="0"/>
                            <a:t>2</a:t>
                          </a:r>
                          <a:r>
                            <a:rPr lang="zh-CN" altLang="en-US" sz="2400" dirty="0" smtClean="0"/>
                            <a:t>：</a:t>
                          </a:r>
                          <a:r>
                            <a:rPr lang="en-US" altLang="zh-CN" sz="2400" dirty="0" smtClean="0"/>
                            <a:t>0-1</a:t>
                          </a:r>
                          <a:r>
                            <a:rPr lang="zh-CN" altLang="en-US" sz="2400" dirty="0" smtClean="0"/>
                            <a:t>律</a:t>
                          </a:r>
                          <a:endParaRPr lang="zh-CN" altLang="en-US" sz="2400" dirty="0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+1=1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0=0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7563107"/>
                  </p:ext>
                </p:extLst>
              </p:nvPr>
            </p:nvGraphicFramePr>
            <p:xfrm>
              <a:off x="107504" y="2564904"/>
              <a:ext cx="8856984" cy="5040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2748"/>
                    <a:gridCol w="3074325"/>
                    <a:gridCol w="3659911"/>
                  </a:tblGrid>
                  <a:tr h="504056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 smtClean="0"/>
                            <a:t>定理</a:t>
                          </a:r>
                          <a:r>
                            <a:rPr lang="en-US" altLang="zh-CN" sz="2400" dirty="0" smtClean="0"/>
                            <a:t>2</a:t>
                          </a:r>
                          <a:r>
                            <a:rPr lang="zh-CN" altLang="en-US" sz="2400" dirty="0" smtClean="0"/>
                            <a:t>：</a:t>
                          </a:r>
                          <a:r>
                            <a:rPr lang="en-US" altLang="zh-CN" sz="2400" dirty="0" smtClean="0"/>
                            <a:t>0-1</a:t>
                          </a:r>
                          <a:r>
                            <a:rPr lang="zh-CN" altLang="en-US" sz="2400" dirty="0" smtClean="0"/>
                            <a:t>律</a:t>
                          </a:r>
                          <a:endParaRPr lang="zh-CN" altLang="en-US" sz="2400" dirty="0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  <a:blipFill rotWithShape="1">
                          <a:blip r:embed="rId12"/>
                          <a:stretch>
                            <a:fillRect l="-69505" t="-7317" r="-119208" b="-24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  <a:blipFill rotWithShape="1">
                          <a:blip r:embed="rId12"/>
                          <a:stretch>
                            <a:fillRect l="-142667" t="-7317" r="-333" b="-24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359684"/>
              </p:ext>
            </p:extLst>
          </p:nvPr>
        </p:nvGraphicFramePr>
        <p:xfrm>
          <a:off x="467544" y="4826843"/>
          <a:ext cx="8040688" cy="191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67" name="位图图像" r:id="rId4" imgW="8040222" imgH="1914286" progId="PBrush">
                  <p:embed/>
                </p:oleObj>
              </mc:Choice>
              <mc:Fallback>
                <p:oleObj name="位图图像" r:id="rId4" imgW="8040222" imgH="1914286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4826843"/>
                        <a:ext cx="8040688" cy="191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516216" y="587727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求</a:t>
            </a:r>
            <a:r>
              <a:rPr lang="zh-CN" altLang="en-US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反是唯一的</a:t>
            </a:r>
            <a:endParaRPr lang="zh-CN" altLang="en-US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24600"/>
            <a:ext cx="1905000" cy="457200"/>
          </a:xfrm>
        </p:spPr>
        <p:txBody>
          <a:bodyPr/>
          <a:lstStyle/>
          <a:p>
            <a:pPr>
              <a:defRPr/>
            </a:pPr>
            <a:fld id="{60E31F3E-75E2-4613-B99D-2AE74728FACF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3340171"/>
                  </p:ext>
                </p:extLst>
              </p:nvPr>
            </p:nvGraphicFramePr>
            <p:xfrm>
              <a:off x="135214" y="476672"/>
              <a:ext cx="8856984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2748"/>
                    <a:gridCol w="3074325"/>
                    <a:gridCol w="3659911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/</a:t>
                          </a:r>
                          <a:r>
                            <a:rPr lang="zh-CN" altLang="en-US" sz="2000" dirty="0" smtClean="0"/>
                            <a:t>定理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OR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AND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2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en-US" altLang="zh-CN" sz="2000" dirty="0" smtClean="0"/>
                            <a:t>0 - 1</a:t>
                          </a:r>
                          <a:r>
                            <a:rPr lang="zh-CN" altLang="en-US" sz="2000" dirty="0" smtClean="0"/>
                            <a:t>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i="1" kern="1200" dirty="0">
                            <a:solidFill>
                              <a:schemeClr val="dk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3</a:t>
                          </a:r>
                          <a:r>
                            <a:rPr lang="zh-CN" altLang="en-US" sz="2000" dirty="0" smtClean="0"/>
                            <a:t>：交换律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4</a:t>
                          </a:r>
                          <a:r>
                            <a:rPr lang="zh-CN" altLang="en-US" sz="2000" dirty="0" smtClean="0"/>
                            <a:t>：分配律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Cambria Math"/>
                                      </a:rPr>
                                      <m:t>𝒚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𝒛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Cambria Math"/>
                                      </a:rPr>
                                      <m:t>𝒚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Cambria Math"/>
                                      </a:rPr>
                                      <m:t>∙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𝒛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=(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)∙(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𝒛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5</a:t>
                          </a:r>
                          <a:r>
                            <a:rPr lang="zh-CN" altLang="en-US" sz="2000" dirty="0" smtClean="0"/>
                            <a:t>：反运算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′=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′=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3340171"/>
                  </p:ext>
                </p:extLst>
              </p:nvPr>
            </p:nvGraphicFramePr>
            <p:xfrm>
              <a:off x="135214" y="476672"/>
              <a:ext cx="8856984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2748"/>
                    <a:gridCol w="3074325"/>
                    <a:gridCol w="3659911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/</a:t>
                          </a:r>
                          <a:r>
                            <a:rPr lang="zh-CN" altLang="en-US" sz="2000" dirty="0" smtClean="0"/>
                            <a:t>定理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OR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AND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2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en-US" altLang="zh-CN" sz="2000" dirty="0" smtClean="0"/>
                            <a:t>0 - 1</a:t>
                          </a:r>
                          <a:r>
                            <a:rPr lang="zh-CN" altLang="en-US" sz="2000" dirty="0" smtClean="0"/>
                            <a:t>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68911" t="-109231" r="-119010" b="-3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142167" t="-109231" r="-167" b="-3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3</a:t>
                          </a:r>
                          <a:r>
                            <a:rPr lang="zh-CN" altLang="en-US" sz="2000" dirty="0" smtClean="0"/>
                            <a:t>：交换律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68911" t="-209231" r="-119010" b="-2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142167" t="-209231" r="-167" b="-2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4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zh-CN" altLang="en-US" sz="2000" dirty="0" smtClean="0"/>
                            <a:t>分配律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68911" t="-309231" r="-119010" b="-1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142167" t="-309231" r="-167" b="-1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5</a:t>
                          </a:r>
                          <a:r>
                            <a:rPr lang="zh-CN" altLang="en-US" sz="2000" dirty="0" smtClean="0"/>
                            <a:t>：反运算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68911" t="-409231" r="-119010" b="-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6"/>
                          <a:stretch>
                            <a:fillRect l="-142167" t="-409231" r="-167" b="-2923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9673132"/>
                  </p:ext>
                </p:extLst>
              </p:nvPr>
            </p:nvGraphicFramePr>
            <p:xfrm>
              <a:off x="107504" y="2852936"/>
              <a:ext cx="8856984" cy="6480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8272"/>
                    <a:gridCol w="2748801"/>
                    <a:gridCol w="3659911"/>
                  </a:tblGrid>
                  <a:tr h="648072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 smtClean="0"/>
                            <a:t>定理</a:t>
                          </a:r>
                          <a:r>
                            <a:rPr lang="en-US" altLang="zh-CN" sz="2400" dirty="0" smtClean="0"/>
                            <a:t>3</a:t>
                          </a:r>
                          <a:r>
                            <a:rPr lang="zh-CN" altLang="en-US" sz="2400" dirty="0" smtClean="0"/>
                            <a:t>：自反律</a:t>
                          </a:r>
                          <a:endParaRPr lang="zh-CN" altLang="en-US" sz="2400" dirty="0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0" i="1" smtClean="0"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CN" sz="2400" dirty="0" smtClean="0"/>
                            <a:t> </a:t>
                          </a:r>
                          <a:endParaRPr lang="zh-CN" altLang="en-US" sz="2400" dirty="0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9673132"/>
                  </p:ext>
                </p:extLst>
              </p:nvPr>
            </p:nvGraphicFramePr>
            <p:xfrm>
              <a:off x="107504" y="2852936"/>
              <a:ext cx="8856984" cy="6480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448272"/>
                    <a:gridCol w="2748801"/>
                    <a:gridCol w="3659911"/>
                  </a:tblGrid>
                  <a:tr h="648072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 smtClean="0"/>
                            <a:t>定理</a:t>
                          </a:r>
                          <a:r>
                            <a:rPr lang="en-US" altLang="zh-CN" sz="2400" dirty="0" smtClean="0"/>
                            <a:t>3</a:t>
                          </a:r>
                          <a:r>
                            <a:rPr lang="zh-CN" altLang="en-US" sz="2400" dirty="0" smtClean="0"/>
                            <a:t>：自反律</a:t>
                          </a:r>
                          <a:endParaRPr lang="zh-CN" altLang="en-US" sz="2400" dirty="0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  <a:blipFill rotWithShape="1">
                          <a:blip r:embed="rId7"/>
                          <a:stretch>
                            <a:fillRect l="-38630" t="-2830" r="-190" b="-754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55576" y="3524815"/>
                <a:ext cx="7992888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反运算</a:t>
                </a:r>
                <a:r>
                  <a:rPr lang="zh-CN" altLang="en-US" dirty="0" smtClean="0"/>
                  <a:t>：对于</a:t>
                </a:r>
                <a:r>
                  <a:rPr lang="zh-CN" altLang="en-US" dirty="0"/>
                  <a:t>每一个元素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r>
                  <a:rPr lang="zh-CN" altLang="en-US" dirty="0"/>
                  <a:t>，都存在一个元素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</a:rPr>
                      <m:t>′∈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r>
                  <a:rPr lang="zh-CN" altLang="en-US" dirty="0" smtClean="0"/>
                  <a:t>，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            </a:t>
                </a:r>
                <a:r>
                  <a:rPr lang="zh-CN" altLang="en-US" dirty="0" smtClean="0"/>
                  <a:t>满足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=1 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n-ea"/>
                  </a:rPr>
                  <a:t>， 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∙</m:t>
                    </m:r>
                    <m:sSup>
                      <m:sSupPr>
                        <m:ctrlP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524815"/>
                <a:ext cx="7992888" cy="1200329"/>
              </a:xfrm>
              <a:prstGeom prst="rect">
                <a:avLst/>
              </a:prstGeom>
              <a:blipFill rotWithShape="1">
                <a:blip r:embed="rId8"/>
                <a:stretch>
                  <a:fillRect l="-1220" b="-3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269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7239000" y="6324600"/>
            <a:ext cx="1905000" cy="457200"/>
          </a:xfrm>
        </p:spPr>
        <p:txBody>
          <a:bodyPr/>
          <a:lstStyle/>
          <a:p>
            <a:pPr>
              <a:defRPr/>
            </a:pPr>
            <a:fld id="{60E31F3E-75E2-4613-B99D-2AE74728FACF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5175504"/>
                  </p:ext>
                </p:extLst>
              </p:nvPr>
            </p:nvGraphicFramePr>
            <p:xfrm>
              <a:off x="135214" y="476672"/>
              <a:ext cx="8856984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2748"/>
                    <a:gridCol w="3074325"/>
                    <a:gridCol w="3659911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/</a:t>
                          </a:r>
                          <a:r>
                            <a:rPr lang="zh-CN" altLang="en-US" sz="2000" dirty="0" smtClean="0"/>
                            <a:t>定理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OR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AND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2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en-US" altLang="zh-CN" sz="2000" dirty="0" smtClean="0"/>
                            <a:t>0 - 1</a:t>
                          </a:r>
                          <a:r>
                            <a:rPr lang="zh-CN" altLang="en-US" sz="2000" dirty="0" smtClean="0"/>
                            <a:t>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i="1" kern="1200" dirty="0">
                            <a:solidFill>
                              <a:schemeClr val="dk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3</a:t>
                          </a:r>
                          <a:r>
                            <a:rPr lang="zh-CN" altLang="en-US" sz="2000" dirty="0" smtClean="0"/>
                            <a:t>：交换律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4</a:t>
                          </a:r>
                          <a:r>
                            <a:rPr lang="zh-CN" altLang="en-US" sz="2000" dirty="0" smtClean="0"/>
                            <a:t>：分配律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Cambria Math"/>
                                      </a:rPr>
                                      <m:t>𝒚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𝒛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Cambria Math"/>
                                      </a:rPr>
                                      <m:t>𝒚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Cambria Math"/>
                                      </a:rPr>
                                      <m:t>∙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𝒛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=(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)∙(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𝒛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5</a:t>
                          </a:r>
                          <a:r>
                            <a:rPr lang="zh-CN" altLang="en-US" sz="2000" dirty="0" smtClean="0"/>
                            <a:t>：互补律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′=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′=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5175504"/>
                  </p:ext>
                </p:extLst>
              </p:nvPr>
            </p:nvGraphicFramePr>
            <p:xfrm>
              <a:off x="135214" y="476672"/>
              <a:ext cx="8856984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2748"/>
                    <a:gridCol w="3074325"/>
                    <a:gridCol w="3659911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/</a:t>
                          </a:r>
                          <a:r>
                            <a:rPr lang="zh-CN" altLang="en-US" sz="2000" dirty="0" smtClean="0"/>
                            <a:t>定理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OR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AND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2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en-US" altLang="zh-CN" sz="2000" dirty="0" smtClean="0"/>
                            <a:t>0 - 1</a:t>
                          </a:r>
                          <a:r>
                            <a:rPr lang="zh-CN" altLang="en-US" sz="2000" dirty="0" smtClean="0"/>
                            <a:t>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68911" t="-109231" r="-119010" b="-3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42167" t="-109231" r="-167" b="-3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3</a:t>
                          </a:r>
                          <a:r>
                            <a:rPr lang="zh-CN" altLang="en-US" sz="2000" dirty="0" smtClean="0"/>
                            <a:t>：交换律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68911" t="-209231" r="-119010" b="-2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42167" t="-209231" r="-167" b="-2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4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zh-CN" altLang="en-US" sz="2000" dirty="0" smtClean="0"/>
                            <a:t>分配律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68911" t="-309231" r="-119010" b="-1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42167" t="-309231" r="-167" b="-1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5</a:t>
                          </a:r>
                          <a:r>
                            <a:rPr lang="zh-CN" altLang="en-US" sz="2000" dirty="0" smtClean="0"/>
                            <a:t>：互补律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68911" t="-409231" r="-119010" b="-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42167" t="-409231" r="-167" b="-2923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8088457"/>
                  </p:ext>
                </p:extLst>
              </p:nvPr>
            </p:nvGraphicFramePr>
            <p:xfrm>
              <a:off x="107504" y="2971800"/>
              <a:ext cx="8928992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04256"/>
                    <a:gridCol w="3384376"/>
                    <a:gridCol w="3240360"/>
                  </a:tblGrid>
                  <a:tr h="385192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 smtClean="0"/>
                            <a:t>定理</a:t>
                          </a:r>
                          <a:r>
                            <a:rPr lang="en-US" altLang="zh-CN" sz="2400" dirty="0" smtClean="0"/>
                            <a:t>4</a:t>
                          </a:r>
                          <a:r>
                            <a:rPr lang="zh-CN" altLang="en-US" sz="2400" dirty="0" smtClean="0"/>
                            <a:t>：</a:t>
                          </a:r>
                          <a:r>
                            <a:rPr lang="zh-CN" altLang="en-US" sz="2400" dirty="0" smtClean="0">
                              <a:solidFill>
                                <a:srgbClr val="FF0000"/>
                              </a:solidFill>
                            </a:rPr>
                            <a:t>结合律</a:t>
                          </a:r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pc="-150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400" b="0" i="1" spc="-150" smtClean="0">
                                    <a:latin typeface="Cambria Math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CN" sz="2400" b="0" i="1" spc="-15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pc="-150" smtClean="0">
                                        <a:latin typeface="Cambria Math"/>
                                      </a:rPr>
                                      <m:t>𝑦</m:t>
                                    </m:r>
                                    <m:r>
                                      <a:rPr lang="en-US" altLang="zh-CN" sz="2400" b="0" i="1" spc="-150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400" b="0" i="1" spc="-150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altLang="zh-CN" sz="2400" b="0" i="1" spc="-150" smtClean="0">
                                    <a:latin typeface="Cambria Math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altLang="zh-CN" sz="2400" b="0" i="1" spc="-15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pc="-150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1" spc="-150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400" b="0" i="1" spc="-150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sz="2400" b="0" i="1" spc="-150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400" b="0" i="1" spc="-150" smtClean="0">
                                    <a:latin typeface="Cambria Math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zh-CN" altLang="en-US" sz="2400" spc="-150" dirty="0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)=(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)∙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8088457"/>
                  </p:ext>
                </p:extLst>
              </p:nvPr>
            </p:nvGraphicFramePr>
            <p:xfrm>
              <a:off x="107504" y="2971800"/>
              <a:ext cx="8928992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04256"/>
                    <a:gridCol w="3384376"/>
                    <a:gridCol w="3240360"/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 smtClean="0"/>
                            <a:t>定理</a:t>
                          </a:r>
                          <a:r>
                            <a:rPr lang="en-US" altLang="zh-CN" sz="2400" dirty="0" smtClean="0"/>
                            <a:t>4</a:t>
                          </a:r>
                          <a:r>
                            <a:rPr lang="zh-CN" altLang="en-US" sz="2400" dirty="0" smtClean="0"/>
                            <a:t>：</a:t>
                          </a:r>
                          <a:r>
                            <a:rPr lang="zh-CN" altLang="en-US" sz="2400" dirty="0" smtClean="0">
                              <a:solidFill>
                                <a:srgbClr val="FF0000"/>
                              </a:solidFill>
                            </a:rPr>
                            <a:t>结合律</a:t>
                          </a:r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  <a:blipFill rotWithShape="0">
                          <a:blip r:embed="rId4"/>
                          <a:stretch>
                            <a:fillRect l="-68345" t="-11842" r="-96403" b="-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  <a:blipFill rotWithShape="0">
                          <a:blip r:embed="rId4"/>
                          <a:stretch>
                            <a:fillRect l="-175940" t="-11842" r="-752" b="-2894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7577570" y="3501008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试证明</a:t>
            </a:r>
            <a:r>
              <a:rPr lang="en-US" altLang="zh-CN" dirty="0" smtClean="0"/>
              <a:t>...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8280541"/>
                  </p:ext>
                </p:extLst>
              </p:nvPr>
            </p:nvGraphicFramePr>
            <p:xfrm>
              <a:off x="154798" y="2492896"/>
              <a:ext cx="8856984" cy="3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2748"/>
                    <a:gridCol w="3074325"/>
                    <a:gridCol w="3659911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定理</a:t>
                          </a:r>
                          <a:r>
                            <a:rPr lang="en-US" altLang="zh-CN" sz="2000" dirty="0" smtClean="0"/>
                            <a:t>1</a:t>
                          </a:r>
                          <a:r>
                            <a:rPr lang="zh-CN" altLang="en-US" sz="2000" dirty="0" smtClean="0"/>
                            <a:t>：等幂律</a:t>
                          </a:r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8280541"/>
                  </p:ext>
                </p:extLst>
              </p:nvPr>
            </p:nvGraphicFramePr>
            <p:xfrm>
              <a:off x="154798" y="2492896"/>
              <a:ext cx="8856984" cy="3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2748"/>
                    <a:gridCol w="3074325"/>
                    <a:gridCol w="3659911"/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定理</a:t>
                          </a:r>
                          <a:r>
                            <a:rPr lang="en-US" altLang="zh-CN" sz="2000" dirty="0" smtClean="0"/>
                            <a:t>1</a:t>
                          </a:r>
                          <a:r>
                            <a:rPr lang="zh-CN" altLang="en-US" sz="2000" dirty="0" smtClean="0"/>
                            <a:t>：等幂律</a:t>
                          </a:r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  <a:blipFill rotWithShape="1">
                          <a:blip r:embed="rId5"/>
                          <a:stretch>
                            <a:fillRect l="-69307" t="-9231" r="-119406" b="-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  <a:blipFill rotWithShape="1">
                          <a:blip r:embed="rId5"/>
                          <a:stretch>
                            <a:fillRect l="-142500" t="-9231" r="-500" b="-2923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5496" y="3429000"/>
                <a:ext cx="4536504" cy="3453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b="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𝒙</m:t>
                    </m:r>
                    <m:r>
                      <a:rPr lang="en-US" altLang="zh-CN" b="1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𝒚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𝒛</m:t>
                        </m:r>
                      </m:e>
                    </m:d>
                  </m:oMath>
                </a14:m>
                <a:endParaRPr lang="en-US" altLang="zh-CN" b="1" i="1" dirty="0" smtClean="0">
                  <a:latin typeface="Cambria Math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r>
                          <a:rPr lang="en-US" altLang="zh-CN" i="1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  <m:r>
                          <a:rPr lang="en-US" altLang="zh-CN" i="1">
                            <a:latin typeface="Cambria Math"/>
                          </a:rPr>
                          <m:t>+</m:t>
                        </m:r>
                        <m:r>
                          <a:rPr lang="en-US" altLang="zh-CN" i="1"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dirty="0" smtClean="0"/>
                  <a:t> 定理</a:t>
                </a:r>
                <a:r>
                  <a:rPr lang="en-US" altLang="zh-CN" dirty="0" smtClean="0"/>
                  <a:t>1(b)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latin typeface="Cambria Math"/>
                      </a:rPr>
                      <m:t>𝑦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altLang="zh-CN" i="1"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dirty="0" smtClean="0"/>
                  <a:t>         </a:t>
                </a:r>
                <a:r>
                  <a:rPr lang="zh-CN" altLang="en-US" dirty="0" smtClean="0"/>
                  <a:t>公理</a:t>
                </a:r>
                <a:r>
                  <a:rPr lang="en-US" altLang="zh-CN" dirty="0" smtClean="0"/>
                  <a:t>4(b)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latin typeface="Cambria Math"/>
                      </a:rPr>
                      <m:t>𝑦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latin typeface="Cambria Math"/>
                      </a:rPr>
                      <m:t>𝑧</m:t>
                    </m:r>
                  </m:oMath>
                </a14:m>
                <a:r>
                  <a:rPr lang="zh-CN" altLang="en-US" dirty="0" smtClean="0"/>
                  <a:t>                定理</a:t>
                </a:r>
                <a:r>
                  <a:rPr lang="en-US" altLang="zh-CN" dirty="0"/>
                  <a:t>1(b</a:t>
                </a:r>
                <a:r>
                  <a:rPr lang="en-US" altLang="zh-CN" dirty="0" smtClean="0"/>
                  <a:t>)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</a:rPr>
                      <m:t>+(</m:t>
                    </m:r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)+</m:t>
                    </m:r>
                    <m:r>
                      <a:rPr lang="en-US" altLang="zh-CN" i="1">
                        <a:latin typeface="Cambria Math"/>
                      </a:rPr>
                      <m:t>𝑧</m:t>
                    </m:r>
                  </m:oMath>
                </a14:m>
                <a:r>
                  <a:rPr lang="zh-CN" altLang="en-US" dirty="0" smtClean="0"/>
                  <a:t>         定理</a:t>
                </a:r>
                <a:r>
                  <a:rPr lang="en-US" altLang="zh-CN" dirty="0"/>
                  <a:t>1(b)</a:t>
                </a:r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</a:rPr>
                      <m:t>+</m:t>
                    </m:r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)</m:t>
                    </m:r>
                    <m:r>
                      <a:rPr lang="en-US" altLang="zh-CN" i="1">
                        <a:latin typeface="Cambria Math"/>
                      </a:rPr>
                      <m:t>+</m:t>
                    </m:r>
                    <m:r>
                      <a:rPr lang="en-US" altLang="zh-CN" i="1">
                        <a:latin typeface="Cambria Math"/>
                      </a:rPr>
                      <m:t>𝑧</m:t>
                    </m:r>
                  </m:oMath>
                </a14:m>
                <a:r>
                  <a:rPr lang="zh-CN" altLang="en-US" dirty="0" smtClean="0"/>
                  <a:t> 公理</a:t>
                </a:r>
                <a:r>
                  <a:rPr lang="en-US" altLang="zh-CN" dirty="0"/>
                  <a:t>4</a:t>
                </a:r>
                <a:r>
                  <a:rPr lang="en-US" altLang="zh-CN" dirty="0" smtClean="0"/>
                  <a:t>(b</a:t>
                </a:r>
                <a:r>
                  <a:rPr lang="en-US" altLang="zh-CN" dirty="0"/>
                  <a:t>)</a:t>
                </a:r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>
                        <a:latin typeface="Cambria Math"/>
                      </a:rPr>
                      <m:t>𝒙</m:t>
                    </m:r>
                    <m:r>
                      <a:rPr lang="en-US" altLang="zh-CN" b="1" i="1">
                        <a:latin typeface="Cambria Math"/>
                      </a:rPr>
                      <m:t>+</m:t>
                    </m:r>
                    <m:r>
                      <a:rPr lang="en-US" altLang="zh-CN" b="1" i="1">
                        <a:latin typeface="Cambria Math"/>
                      </a:rPr>
                      <m:t>𝒚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  <m:r>
                      <a:rPr lang="en-US" altLang="zh-CN" b="1" i="1">
                        <a:latin typeface="Cambria Math"/>
                      </a:rPr>
                      <m:t>+</m:t>
                    </m:r>
                    <m:r>
                      <a:rPr lang="en-US" altLang="zh-CN" b="1" i="1">
                        <a:latin typeface="Cambria Math"/>
                      </a:rPr>
                      <m:t>𝒛</m:t>
                    </m:r>
                  </m:oMath>
                </a14:m>
                <a:r>
                  <a:rPr lang="zh-CN" altLang="en-US" dirty="0" smtClean="0"/>
                  <a:t>             定理</a:t>
                </a:r>
                <a:r>
                  <a:rPr lang="en-US" altLang="zh-CN" dirty="0"/>
                  <a:t>1(b)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429000"/>
                <a:ext cx="4536504" cy="3453253"/>
              </a:xfrm>
              <a:prstGeom prst="rect">
                <a:avLst/>
              </a:prstGeom>
              <a:blipFill rotWithShape="1">
                <a:blip r:embed="rId6"/>
                <a:stretch>
                  <a:fillRect b="-1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572000" y="3429000"/>
                <a:ext cx="4536504" cy="3453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b="0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/>
                      </a:rPr>
                      <m:t>𝒙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/>
                          </a:rPr>
                          <m:t>𝒚</m:t>
                        </m:r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altLang="zh-CN" b="1" i="1" smtClean="0">
                            <a:latin typeface="Cambria Math"/>
                          </a:rPr>
                          <m:t>𝒛</m:t>
                        </m:r>
                      </m:e>
                    </m:d>
                  </m:oMath>
                </a14:m>
                <a:endParaRPr lang="en-US" altLang="zh-CN" b="1" i="1" dirty="0" smtClean="0">
                  <a:latin typeface="Cambria Math"/>
                </a:endParaRP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altLang="zh-CN" i="1">
                            <a:latin typeface="Cambria Math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i="1">
                            <a:latin typeface="Cambria Math"/>
                          </a:rPr>
                          <m:t>𝑦</m:t>
                        </m:r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a:rPr lang="en-US" altLang="zh-CN" i="1"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dirty="0" smtClean="0"/>
                  <a:t>       定理</a:t>
                </a:r>
                <a:r>
                  <a:rPr lang="en-US" altLang="zh-CN" dirty="0" smtClean="0"/>
                  <a:t>1(a)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b="0" i="1" smtClean="0">
                        <a:latin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zh-CN" i="1"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dirty="0" smtClean="0"/>
                  <a:t>           </a:t>
                </a:r>
                <a:r>
                  <a:rPr lang="zh-CN" altLang="en-US" dirty="0" smtClean="0"/>
                  <a:t>公理</a:t>
                </a:r>
                <a:r>
                  <a:rPr lang="en-US" altLang="zh-CN" dirty="0" smtClean="0"/>
                  <a:t>4(a)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b="0" i="1" smtClean="0">
                        <a:latin typeface="Cambria Math"/>
                      </a:rPr>
                      <m:t>𝑦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b="0" i="1" smtClean="0">
                        <a:latin typeface="Cambria Math"/>
                      </a:rPr>
                      <m:t>𝑧</m:t>
                    </m:r>
                  </m:oMath>
                </a14:m>
                <a:r>
                  <a:rPr lang="zh-CN" altLang="en-US" dirty="0" smtClean="0"/>
                  <a:t>                   定理</a:t>
                </a:r>
                <a:r>
                  <a:rPr lang="en-US" altLang="zh-CN" dirty="0" smtClean="0"/>
                  <a:t>1(a)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altLang="zh-CN" b="0" i="1" smtClean="0">
                        <a:latin typeface="Cambria Math"/>
                        <a:ea typeface="Cambria Math"/>
                      </a:rPr>
                      <m:t>)∙</m:t>
                    </m:r>
                    <m:r>
                      <a:rPr lang="en-US" altLang="zh-CN" i="1">
                        <a:latin typeface="Cambria Math"/>
                      </a:rPr>
                      <m:t>𝑧</m:t>
                    </m:r>
                  </m:oMath>
                </a14:m>
                <a:r>
                  <a:rPr lang="zh-CN" altLang="en-US" dirty="0" smtClean="0"/>
                  <a:t>           定理</a:t>
                </a:r>
                <a:r>
                  <a:rPr lang="en-US" altLang="zh-CN" dirty="0"/>
                  <a:t>1(b)</a:t>
                </a:r>
                <a:endParaRPr lang="en-US" altLang="zh-CN" dirty="0" smtClean="0"/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r>
                      <a:rPr lang="en-US" altLang="zh-CN" i="1">
                        <a:latin typeface="Cambria Math"/>
                      </a:rPr>
                      <m:t>𝑥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i="1">
                        <a:latin typeface="Cambria Math"/>
                      </a:rPr>
                      <m:t>𝑦</m:t>
                    </m:r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  <m:r>
                      <a:rPr lang="en-US" altLang="zh-CN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i="1">
                        <a:latin typeface="Cambria Math"/>
                      </a:rPr>
                      <m:t>𝑧</m:t>
                    </m:r>
                  </m:oMath>
                </a14:m>
                <a:r>
                  <a:rPr lang="zh-CN" altLang="en-US" dirty="0" smtClean="0"/>
                  <a:t>       公理</a:t>
                </a:r>
                <a:r>
                  <a:rPr lang="en-US" altLang="zh-CN" dirty="0" smtClean="0"/>
                  <a:t>4(a)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1" i="1" smtClean="0">
                        <a:latin typeface="Cambria Math"/>
                      </a:rPr>
                      <m:t>(</m:t>
                    </m:r>
                    <m:r>
                      <a:rPr lang="en-US" altLang="zh-CN" b="1" i="1">
                        <a:latin typeface="Cambria Math"/>
                      </a:rPr>
                      <m:t>𝒙</m:t>
                    </m:r>
                    <m:r>
                      <a:rPr lang="en-US" altLang="zh-CN" b="1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b="1" i="1">
                        <a:latin typeface="Cambria Math"/>
                      </a:rPr>
                      <m:t>𝒚</m:t>
                    </m:r>
                    <m:r>
                      <a:rPr lang="en-US" altLang="zh-CN" b="1" i="1" smtClean="0">
                        <a:latin typeface="Cambria Math"/>
                      </a:rPr>
                      <m:t>)</m:t>
                    </m:r>
                    <m:r>
                      <a:rPr lang="en-US" altLang="zh-CN" b="1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b="1" i="1">
                        <a:latin typeface="Cambria Math"/>
                      </a:rPr>
                      <m:t>𝒛</m:t>
                    </m:r>
                  </m:oMath>
                </a14:m>
                <a:r>
                  <a:rPr lang="zh-CN" altLang="en-US" dirty="0" smtClean="0"/>
                  <a:t>                定理</a:t>
                </a:r>
                <a:r>
                  <a:rPr lang="en-US" altLang="zh-CN" dirty="0" smtClean="0"/>
                  <a:t>1(a)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29000"/>
                <a:ext cx="4536504" cy="3453253"/>
              </a:xfrm>
              <a:prstGeom prst="rect">
                <a:avLst/>
              </a:prstGeom>
              <a:blipFill rotWithShape="1">
                <a:blip r:embed="rId7"/>
                <a:stretch>
                  <a:fillRect b="-1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583618"/>
          </a:xfrm>
        </p:spPr>
        <p:txBody>
          <a:bodyPr/>
          <a:lstStyle/>
          <a:p>
            <a:r>
              <a:rPr lang="zh-CN" altLang="en-US" sz="4800" dirty="0"/>
              <a:t>摩根定理  </a:t>
            </a:r>
            <a:r>
              <a:rPr lang="en-US" altLang="zh-CN" sz="3600" dirty="0" err="1"/>
              <a:t>DeMorgan’s</a:t>
            </a:r>
            <a:r>
              <a:rPr lang="en-US" altLang="zh-CN" sz="3600" dirty="0"/>
              <a:t> </a:t>
            </a:r>
            <a:r>
              <a:rPr lang="en-US" altLang="zh-CN" sz="3600" dirty="0" smtClean="0"/>
              <a:t>Theorems</a:t>
            </a:r>
            <a:endParaRPr lang="zh-CN" altLang="en-US" sz="36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5" name="Picture 4" descr="Fig2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18"/>
          <a:stretch/>
        </p:blipFill>
        <p:spPr bwMode="auto">
          <a:xfrm>
            <a:off x="5691855" y="2106453"/>
            <a:ext cx="3321050" cy="1826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6411935" y="1671191"/>
            <a:ext cx="2092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Venn Diagram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7338433"/>
                  </p:ext>
                </p:extLst>
              </p:nvPr>
            </p:nvGraphicFramePr>
            <p:xfrm>
              <a:off x="323528" y="1052736"/>
              <a:ext cx="8352928" cy="5760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19538"/>
                    <a:gridCol w="2576404"/>
                    <a:gridCol w="3056986"/>
                  </a:tblGrid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定理</a:t>
                          </a:r>
                          <a:r>
                            <a:rPr lang="en-US" altLang="zh-CN" sz="2400" dirty="0" smtClean="0"/>
                            <a:t>5</a:t>
                          </a:r>
                          <a:r>
                            <a:rPr lang="zh-CN" altLang="en-US" sz="2400" dirty="0" smtClean="0"/>
                            <a:t>：</a:t>
                          </a:r>
                          <a:r>
                            <a:rPr lang="zh-CN" altLang="en-US" sz="2400" dirty="0" smtClean="0">
                              <a:solidFill>
                                <a:srgbClr val="FF0000"/>
                              </a:solidFill>
                            </a:rPr>
                            <a:t>摩根定理</a:t>
                          </a:r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𝒙</m:t>
                                    </m:r>
                                    <m:r>
                                      <a:rPr lang="en-US" altLang="zh-CN" sz="2400" b="1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400" b="1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</m:d>
                                <m:r>
                                  <a:rPr lang="en-US" altLang="zh-CN" sz="2400" b="1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/>
                                  </a:rPr>
                                  <m:t>′=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/>
                                  </a:rPr>
                                  <m:t>′∙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2400" b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  <a:ea typeface="Cambria Math"/>
                                      </a:rPr>
                                      <m:t>𝒙</m:t>
                                    </m:r>
                                    <m:r>
                                      <a:rPr lang="en-US" altLang="zh-CN" sz="2400" b="1" i="1" smtClean="0">
                                        <a:latin typeface="Cambria Math"/>
                                        <a:ea typeface="Cambria Math"/>
                                      </a:rPr>
                                      <m:t>∙</m:t>
                                    </m:r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</m:d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′=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′+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7338433"/>
                  </p:ext>
                </p:extLst>
              </p:nvPr>
            </p:nvGraphicFramePr>
            <p:xfrm>
              <a:off x="323528" y="1052736"/>
              <a:ext cx="8352928" cy="5760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19538"/>
                    <a:gridCol w="2576404"/>
                    <a:gridCol w="3056986"/>
                  </a:tblGrid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定理</a:t>
                          </a:r>
                          <a:r>
                            <a:rPr lang="en-US" altLang="zh-CN" sz="2400" dirty="0" smtClean="0"/>
                            <a:t>5</a:t>
                          </a:r>
                          <a:r>
                            <a:rPr lang="zh-CN" altLang="en-US" sz="2400" dirty="0" smtClean="0"/>
                            <a:t>：</a:t>
                          </a:r>
                          <a:r>
                            <a:rPr lang="zh-CN" altLang="en-US" sz="2400" dirty="0" smtClean="0">
                              <a:solidFill>
                                <a:srgbClr val="FF0000"/>
                              </a:solidFill>
                            </a:rPr>
                            <a:t>摩根定理</a:t>
                          </a:r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  <a:blipFill rotWithShape="0">
                          <a:blip r:embed="rId4"/>
                          <a:stretch>
                            <a:fillRect l="-105910" t="-3125" r="-119622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  <a:blipFill rotWithShape="0">
                          <a:blip r:embed="rId4"/>
                          <a:stretch>
                            <a:fillRect l="-173506" t="-3125" r="-797" b="-125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5769034"/>
                  </p:ext>
                </p:extLst>
              </p:nvPr>
            </p:nvGraphicFramePr>
            <p:xfrm>
              <a:off x="3900338" y="4754567"/>
              <a:ext cx="5112567" cy="2042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1108"/>
                    <a:gridCol w="451109"/>
                    <a:gridCol w="969991"/>
                    <a:gridCol w="1368152"/>
                    <a:gridCol w="504056"/>
                    <a:gridCol w="504056"/>
                    <a:gridCol w="864095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  <a:ea typeface="Cambria Math"/>
                                  </a:rPr>
                                  <m:t>)′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1" i="1" smtClean="0"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Cambria Math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24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5769034"/>
                  </p:ext>
                </p:extLst>
              </p:nvPr>
            </p:nvGraphicFramePr>
            <p:xfrm>
              <a:off x="3900338" y="4754567"/>
              <a:ext cx="5112567" cy="2042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1108"/>
                    <a:gridCol w="451109"/>
                    <a:gridCol w="969991"/>
                    <a:gridCol w="1368152"/>
                    <a:gridCol w="504056"/>
                    <a:gridCol w="504056"/>
                    <a:gridCol w="864095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351" t="-1333" r="-1033784" b="-37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01351" t="-1333" r="-933784" b="-37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93711" t="-1333" r="-334591" b="-37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137500" t="-1333" r="-137500" b="-37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640964" t="-1333" r="-271084" b="-37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750000" t="-1333" r="-174390" b="-37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5"/>
                          <a:stretch>
                            <a:fillRect l="-490845" t="-1333" r="-704" b="-370667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TextBox 8"/>
          <p:cNvSpPr txBox="1"/>
          <p:nvPr/>
        </p:nvSpPr>
        <p:spPr>
          <a:xfrm>
            <a:off x="3927405" y="4221088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运算符优先级：括号、非、与、或。</a:t>
            </a:r>
            <a:endParaRPr lang="zh-CN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179512" y="1772816"/>
                <a:ext cx="519379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/>
                  <a:t>证明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r>
                  <a:rPr lang="zh-CN" altLang="en-US" dirty="0" smtClean="0"/>
                  <a:t>令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𝐹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zh-CN" altLang="en-US" dirty="0" smtClean="0"/>
                  <a:t>，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/>
                      </a:rPr>
                      <m:t>𝐺</m:t>
                    </m:r>
                    <m:r>
                      <a:rPr lang="en-US" altLang="zh-CN" b="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0" i="1" dirty="0" smtClean="0">
                        <a:latin typeface="Cambria Math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dirty="0" smtClean="0">
                        <a:latin typeface="Cambria Math"/>
                      </a:rPr>
                      <m:t>′</m:t>
                    </m:r>
                  </m:oMath>
                </a14:m>
                <a:r>
                  <a:rPr lang="zh-CN" altLang="en-US" dirty="0" smtClean="0"/>
                  <a:t>，由分配率：</a:t>
                </a:r>
                <a:endParaRPr lang="zh-CN" alt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772816"/>
                <a:ext cx="5193794" cy="830997"/>
              </a:xfrm>
              <a:prstGeom prst="rect">
                <a:avLst/>
              </a:prstGeom>
              <a:blipFill rotWithShape="0">
                <a:blip r:embed="rId6"/>
                <a:stretch>
                  <a:fillRect l="-1761" t="-7353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107504" y="2564904"/>
                <a:ext cx="4156779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     </m:t>
                      </m:r>
                      <m:r>
                        <a:rPr lang="en-US" altLang="zh-CN" b="1" i="1" smtClean="0">
                          <a:latin typeface="Cambria Math"/>
                        </a:rPr>
                        <m:t>𝑭</m:t>
                      </m:r>
                      <m:r>
                        <a:rPr lang="en-US" altLang="zh-CN" b="1" i="1" smtClean="0">
                          <a:latin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</a:rPr>
                        <m:t>𝑮</m:t>
                      </m:r>
                    </m:oMath>
                  </m:oMathPara>
                </a14:m>
                <a:endParaRPr lang="en-US" altLang="zh-CN" b="1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564904"/>
                <a:ext cx="4156779" cy="193899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107504" y="4514344"/>
                <a:ext cx="242367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     </m:t>
                      </m:r>
                      <m:r>
                        <a:rPr lang="en-US" altLang="zh-CN" b="1" i="1" smtClean="0">
                          <a:latin typeface="Cambria Math"/>
                        </a:rPr>
                        <m:t>𝑭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b="1" i="1" smtClean="0">
                          <a:latin typeface="Cambria Math"/>
                        </a:rPr>
                        <m:t>𝑮</m:t>
                      </m:r>
                    </m:oMath>
                  </m:oMathPara>
                </a14:m>
                <a:endParaRPr lang="en-US" altLang="zh-CN" b="1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CN" b="0" i="1" smtClean="0"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𝑥𝑦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𝑥𝑦𝑦</m:t>
                      </m:r>
                      <m:r>
                        <a:rPr lang="en-US" altLang="zh-CN" i="1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en-US" altLang="zh-CN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4514344"/>
                <a:ext cx="2423677" cy="156966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97155" y="6165304"/>
                <a:ext cx="29066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由互补律有：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𝐹</m:t>
                    </m:r>
                    <m:r>
                      <a:rPr lang="en-US" altLang="zh-CN" b="0" i="1" smtClean="0">
                        <a:latin typeface="Cambria Math"/>
                      </a:rPr>
                      <m:t>′=</m:t>
                    </m:r>
                    <m:r>
                      <a:rPr lang="en-US" altLang="zh-CN" b="0" i="1" smtClean="0">
                        <a:latin typeface="Cambria Math"/>
                      </a:rPr>
                      <m:t>𝐺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55" y="6165304"/>
                <a:ext cx="2906693" cy="461665"/>
              </a:xfrm>
              <a:prstGeom prst="rect">
                <a:avLst/>
              </a:prstGeom>
              <a:blipFill rotWithShape="1">
                <a:blip r:embed="rId9"/>
                <a:stretch>
                  <a:fillRect l="-3354" t="-14474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39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反演定理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7504" y="980728"/>
                <a:ext cx="8928993" cy="2693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600" b="1" dirty="0" smtClean="0"/>
                  <a:t>对于任意一个逻辑式 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</a:rPr>
                      <m:t>𝒀</m:t>
                    </m:r>
                  </m:oMath>
                </a14:m>
                <a:r>
                  <a:rPr lang="zh-CN" altLang="en-US" sz="2600" b="1" dirty="0" smtClean="0"/>
                  <a:t>，</a:t>
                </a:r>
                <a:r>
                  <a:rPr lang="en-US" altLang="zh-CN" sz="2600" b="1" dirty="0" smtClean="0"/>
                  <a:t/>
                </a:r>
                <a:br>
                  <a:rPr lang="en-US" altLang="zh-CN" sz="2600" b="1" dirty="0" smtClean="0"/>
                </a:br>
                <a:r>
                  <a:rPr lang="zh-CN" altLang="en-US" sz="2600" b="1" dirty="0" smtClean="0"/>
                  <a:t>若将其中的</a:t>
                </a:r>
                <a:r>
                  <a:rPr lang="en-US" altLang="zh-CN" sz="2600" b="1" dirty="0" smtClean="0"/>
                  <a:t>” 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latin typeface="Cambria Math"/>
                        <a:ea typeface="Cambria Math"/>
                      </a:rPr>
                      <m:t>∙</m:t>
                    </m:r>
                  </m:oMath>
                </a14:m>
                <a:r>
                  <a:rPr lang="en-US" altLang="zh-CN" sz="2600" b="1" dirty="0" smtClean="0"/>
                  <a:t> ”</a:t>
                </a:r>
                <a:r>
                  <a:rPr lang="zh-CN" altLang="en-US" sz="2600" b="1" dirty="0" smtClean="0"/>
                  <a:t>换成 </a:t>
                </a:r>
                <a:r>
                  <a:rPr lang="en-US" altLang="zh-CN" sz="2600" b="1" dirty="0"/>
                  <a:t>”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latin typeface="Cambria Math"/>
                        <a:ea typeface="Cambria Math"/>
                      </a:rPr>
                      <m:t>+</m:t>
                    </m:r>
                  </m:oMath>
                </a14:m>
                <a:r>
                  <a:rPr lang="en-US" altLang="zh-CN" sz="2600" b="1" dirty="0" smtClean="0"/>
                  <a:t>”</a:t>
                </a:r>
                <a:r>
                  <a:rPr lang="zh-CN" altLang="en-US" sz="2600" b="1" dirty="0" smtClean="0"/>
                  <a:t>，</a:t>
                </a:r>
                <a:r>
                  <a:rPr lang="en-US" altLang="zh-CN" sz="2600" b="1" dirty="0"/>
                  <a:t> ”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latin typeface="Cambria Math"/>
                        <a:ea typeface="Cambria Math"/>
                      </a:rPr>
                      <m:t>+</m:t>
                    </m:r>
                  </m:oMath>
                </a14:m>
                <a:r>
                  <a:rPr lang="en-US" altLang="zh-CN" sz="2600" b="1" dirty="0" smtClean="0"/>
                  <a:t>”</a:t>
                </a:r>
                <a:r>
                  <a:rPr lang="zh-CN" altLang="en-US" sz="2600" b="1" dirty="0" smtClean="0"/>
                  <a:t>换成 </a:t>
                </a:r>
                <a:r>
                  <a:rPr lang="en-US" altLang="zh-CN" sz="2600" b="1" dirty="0" smtClean="0"/>
                  <a:t>” </a:t>
                </a:r>
                <a14:m>
                  <m:oMath xmlns:m="http://schemas.openxmlformats.org/officeDocument/2006/math">
                    <m:r>
                      <a:rPr lang="en-US" altLang="zh-CN" sz="2600" b="1" i="1">
                        <a:latin typeface="Cambria Math"/>
                        <a:ea typeface="Cambria Math"/>
                      </a:rPr>
                      <m:t>∙</m:t>
                    </m:r>
                  </m:oMath>
                </a14:m>
                <a:r>
                  <a:rPr lang="en-US" altLang="zh-CN" sz="2600" b="1" dirty="0" smtClean="0"/>
                  <a:t> ”</a:t>
                </a:r>
                <a:r>
                  <a:rPr lang="zh-CN" altLang="en-US" sz="2600" b="1" dirty="0" smtClean="0"/>
                  <a:t>，</a:t>
                </a:r>
                <a:r>
                  <a:rPr lang="en-US" altLang="zh-CN" sz="2600" b="1" dirty="0" smtClean="0"/>
                  <a:t/>
                </a:r>
                <a:br>
                  <a:rPr lang="en-US" altLang="zh-CN" sz="2600" b="1" dirty="0" smtClean="0"/>
                </a:br>
                <a:r>
                  <a:rPr lang="en-US" altLang="zh-CN" sz="2600" b="1" dirty="0"/>
                  <a:t> </a:t>
                </a:r>
                <a:r>
                  <a:rPr lang="en-US" altLang="zh-CN" sz="2600" b="1" dirty="0" smtClean="0"/>
                  <a:t>                 </a:t>
                </a:r>
                <a:r>
                  <a:rPr lang="en-US" altLang="zh-CN" sz="2600" dirty="0" smtClean="0"/>
                  <a:t>”</a:t>
                </a:r>
                <a:r>
                  <a:rPr lang="en-US" altLang="zh-CN" sz="2600" b="1" dirty="0" smtClean="0"/>
                  <a:t>0</a:t>
                </a:r>
                <a:r>
                  <a:rPr lang="en-US" altLang="zh-CN" sz="2600" dirty="0" smtClean="0"/>
                  <a:t>” </a:t>
                </a:r>
                <a:r>
                  <a:rPr lang="zh-CN" altLang="en-US" sz="2600" b="1" dirty="0" smtClean="0"/>
                  <a:t>换成 </a:t>
                </a:r>
                <a:r>
                  <a:rPr lang="en-US" altLang="zh-CN" sz="2600" dirty="0" smtClean="0"/>
                  <a:t>”</a:t>
                </a:r>
                <a:r>
                  <a:rPr lang="en-US" altLang="zh-CN" sz="2600" b="1" dirty="0" smtClean="0"/>
                  <a:t>1</a:t>
                </a:r>
                <a:r>
                  <a:rPr lang="en-US" altLang="zh-CN" sz="2600" dirty="0" smtClean="0"/>
                  <a:t>” </a:t>
                </a:r>
                <a:r>
                  <a:rPr lang="zh-CN" altLang="en-US" sz="2600" b="1" dirty="0" smtClean="0"/>
                  <a:t>，</a:t>
                </a:r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”</a:t>
                </a:r>
                <a:r>
                  <a:rPr lang="en-US" altLang="zh-CN" sz="2600" b="1" dirty="0" smtClean="0"/>
                  <a:t>1</a:t>
                </a:r>
                <a:r>
                  <a:rPr lang="en-US" altLang="zh-CN" sz="2600" dirty="0" smtClean="0"/>
                  <a:t>”</a:t>
                </a:r>
                <a:r>
                  <a:rPr lang="zh-CN" altLang="en-US" sz="2600" b="1" dirty="0" smtClean="0"/>
                  <a:t>换成 </a:t>
                </a:r>
                <a:r>
                  <a:rPr lang="en-US" altLang="zh-CN" sz="2600" dirty="0" smtClean="0"/>
                  <a:t>” </a:t>
                </a:r>
                <a:r>
                  <a:rPr lang="en-US" altLang="zh-CN" sz="2600" b="1" dirty="0" smtClean="0"/>
                  <a:t>0</a:t>
                </a:r>
                <a:r>
                  <a:rPr lang="en-US" altLang="zh-CN" sz="2600" dirty="0"/>
                  <a:t> </a:t>
                </a:r>
                <a:r>
                  <a:rPr lang="en-US" altLang="zh-CN" sz="2600" dirty="0" smtClean="0"/>
                  <a:t>”</a:t>
                </a:r>
                <a:r>
                  <a:rPr lang="zh-CN" altLang="en-US" sz="2600" b="1" dirty="0" smtClean="0"/>
                  <a:t>，</a:t>
                </a:r>
                <a:r>
                  <a:rPr lang="en-US" altLang="zh-CN" sz="2600" b="1" dirty="0" smtClean="0"/>
                  <a:t/>
                </a:r>
                <a:br>
                  <a:rPr lang="en-US" altLang="zh-CN" sz="2600" b="1" dirty="0" smtClean="0"/>
                </a:br>
                <a:r>
                  <a:rPr lang="en-US" altLang="zh-CN" sz="2600" b="1" dirty="0" smtClean="0"/>
                  <a:t>            </a:t>
                </a:r>
                <a:r>
                  <a:rPr lang="zh-CN" altLang="en-US" sz="2600" b="1" dirty="0" smtClean="0"/>
                  <a:t>原变量换成反变量，反变量换成原变量，</a:t>
                </a:r>
                <a:r>
                  <a:rPr lang="en-US" altLang="zh-CN" sz="2600" b="1" dirty="0" smtClean="0"/>
                  <a:t/>
                </a:r>
                <a:br>
                  <a:rPr lang="en-US" altLang="zh-CN" sz="2600" b="1" dirty="0" smtClean="0"/>
                </a:br>
                <a:r>
                  <a:rPr lang="zh-CN" altLang="en-US" sz="2600" b="1" dirty="0" smtClean="0"/>
                  <a:t>则得到的结果就是 </a:t>
                </a:r>
                <a14:m>
                  <m:oMath xmlns:m="http://schemas.openxmlformats.org/officeDocument/2006/math"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𝒀</m:t>
                    </m:r>
                    <m:r>
                      <a:rPr lang="en-US" altLang="zh-CN" sz="26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′</m:t>
                    </m:r>
                  </m:oMath>
                </a14:m>
                <a:r>
                  <a:rPr lang="zh-CN" altLang="en-US" sz="2600" b="1" dirty="0" smtClean="0"/>
                  <a:t>。</a:t>
                </a:r>
                <a:endParaRPr lang="zh-CN" altLang="en-US" sz="26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980728"/>
                <a:ext cx="8928993" cy="2693045"/>
              </a:xfrm>
              <a:prstGeom prst="rect">
                <a:avLst/>
              </a:prstGeom>
              <a:blipFill rotWithShape="0">
                <a:blip r:embed="rId2"/>
                <a:stretch>
                  <a:fillRect l="-1230" t="-226" b="-2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07504" y="3576381"/>
            <a:ext cx="7725192" cy="2012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反演定理为求取已知逻辑式的</a:t>
            </a:r>
            <a:r>
              <a:rPr lang="zh-CN" altLang="en-US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反逻辑式</a:t>
            </a:r>
            <a:r>
              <a:rPr lang="zh-CN" altLang="en-US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提供了方便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在使用反演定理时，还需注意遵守以下两个规则：</a:t>
            </a:r>
            <a:endParaRPr lang="en-US" altLang="zh-CN" dirty="0" smtClean="0"/>
          </a:p>
          <a:p>
            <a:pPr marL="457200" indent="-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dirty="0" smtClean="0"/>
              <a:t>遵守“先</a:t>
            </a:r>
            <a:r>
              <a:rPr lang="zh-CN" altLang="en-US" b="1" dirty="0" smtClean="0"/>
              <a:t>括号</a:t>
            </a:r>
            <a:r>
              <a:rPr lang="zh-CN" altLang="en-US" dirty="0" smtClean="0"/>
              <a:t>、然后</a:t>
            </a:r>
            <a:r>
              <a:rPr lang="zh-CN" altLang="en-US" b="1" dirty="0" smtClean="0"/>
              <a:t>乘</a:t>
            </a:r>
            <a:r>
              <a:rPr lang="zh-CN" altLang="en-US" dirty="0" smtClean="0"/>
              <a:t>、最后</a:t>
            </a:r>
            <a:r>
              <a:rPr lang="zh-CN" altLang="en-US" b="1" dirty="0" smtClean="0"/>
              <a:t>加</a:t>
            </a:r>
            <a:r>
              <a:rPr lang="zh-CN" altLang="en-US" dirty="0" smtClean="0"/>
              <a:t>”的运算优先次序。</a:t>
            </a:r>
            <a:endParaRPr lang="en-US" altLang="zh-CN" dirty="0" smtClean="0"/>
          </a:p>
          <a:p>
            <a:pPr marL="457200" indent="-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dirty="0" smtClean="0"/>
              <a:t>不属于单个变量上的反号应保留不变。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887269"/>
                  </p:ext>
                </p:extLst>
              </p:nvPr>
            </p:nvGraphicFramePr>
            <p:xfrm>
              <a:off x="251520" y="6237312"/>
              <a:ext cx="8352928" cy="5760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19538"/>
                    <a:gridCol w="2576404"/>
                    <a:gridCol w="3056986"/>
                  </a:tblGrid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定理</a:t>
                          </a:r>
                          <a:r>
                            <a:rPr lang="en-US" altLang="zh-CN" sz="2400" dirty="0" smtClean="0"/>
                            <a:t>5</a:t>
                          </a:r>
                          <a:r>
                            <a:rPr lang="zh-CN" altLang="en-US" sz="2400" dirty="0" smtClean="0"/>
                            <a:t>：摩根定理</a:t>
                          </a:r>
                          <a:endParaRPr lang="zh-CN" altLang="en-US" sz="2400" dirty="0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  <a:ea typeface="Cambria Math"/>
                                      </a:rPr>
                                      <m:t>𝒙</m:t>
                                    </m:r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</m:d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′=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′∙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  <a:ea typeface="Cambria Math"/>
                                      </a:rPr>
                                      <m:t>𝒙</m:t>
                                    </m:r>
                                    <m:r>
                                      <a:rPr lang="en-US" altLang="zh-CN" sz="2400" b="1" i="1" smtClean="0">
                                        <a:latin typeface="Cambria Math"/>
                                        <a:ea typeface="Cambria Math"/>
                                      </a:rPr>
                                      <m:t>∙</m:t>
                                    </m:r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</m:d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′=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′+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887269"/>
                  </p:ext>
                </p:extLst>
              </p:nvPr>
            </p:nvGraphicFramePr>
            <p:xfrm>
              <a:off x="251520" y="6237312"/>
              <a:ext cx="8352928" cy="5760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19538"/>
                    <a:gridCol w="2576404"/>
                    <a:gridCol w="3056986"/>
                  </a:tblGrid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定理</a:t>
                          </a:r>
                          <a:r>
                            <a:rPr lang="en-US" altLang="zh-CN" sz="2400" dirty="0" smtClean="0"/>
                            <a:t>5</a:t>
                          </a:r>
                          <a:r>
                            <a:rPr lang="zh-CN" altLang="en-US" sz="2400" dirty="0" smtClean="0"/>
                            <a:t>：摩根定理</a:t>
                          </a:r>
                          <a:endParaRPr lang="zh-CN" altLang="en-US" sz="2400" dirty="0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  <a:blipFill rotWithShape="0">
                          <a:blip r:embed="rId3"/>
                          <a:stretch>
                            <a:fillRect l="-105910" t="-3158" r="-119622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  <a:blipFill rotWithShape="0">
                          <a:blip r:embed="rId3"/>
                          <a:stretch>
                            <a:fillRect l="-173506" t="-3158" r="-797" b="-1368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矩形 5"/>
          <p:cNvSpPr/>
          <p:nvPr/>
        </p:nvSpPr>
        <p:spPr>
          <a:xfrm>
            <a:off x="648146" y="5664848"/>
            <a:ext cx="7668270" cy="513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b="1" dirty="0">
                <a:solidFill>
                  <a:srgbClr val="000000"/>
                </a:solidFill>
              </a:rPr>
              <a:t>摩根</a:t>
            </a:r>
            <a:r>
              <a:rPr lang="zh-CN" altLang="en-US" b="1" dirty="0" smtClean="0">
                <a:solidFill>
                  <a:srgbClr val="000000"/>
                </a:solidFill>
              </a:rPr>
              <a:t>定理</a:t>
            </a:r>
            <a:r>
              <a:rPr lang="zh-CN" altLang="en-US" dirty="0" smtClean="0">
                <a:solidFill>
                  <a:srgbClr val="000000"/>
                </a:solidFill>
              </a:rPr>
              <a:t>只不过</a:t>
            </a:r>
            <a:r>
              <a:rPr lang="zh-CN" altLang="en-US" dirty="0">
                <a:solidFill>
                  <a:srgbClr val="000000"/>
                </a:solidFill>
              </a:rPr>
              <a:t>是</a:t>
            </a:r>
            <a:r>
              <a:rPr lang="zh-CN" altLang="en-US" b="1" dirty="0">
                <a:solidFill>
                  <a:srgbClr val="000000"/>
                </a:solidFill>
              </a:rPr>
              <a:t>反演定理</a:t>
            </a:r>
            <a:r>
              <a:rPr lang="zh-CN" altLang="en-US" dirty="0">
                <a:solidFill>
                  <a:srgbClr val="000000"/>
                </a:solidFill>
              </a:rPr>
              <a:t>的一个特例。</a:t>
            </a:r>
          </a:p>
        </p:txBody>
      </p:sp>
      <p:pic>
        <p:nvPicPr>
          <p:cNvPr id="8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397" y="75768"/>
            <a:ext cx="19431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84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816226"/>
              </p:ext>
            </p:extLst>
          </p:nvPr>
        </p:nvGraphicFramePr>
        <p:xfrm>
          <a:off x="323528" y="3501008"/>
          <a:ext cx="4010025" cy="268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2" name="位图图像" r:id="rId4" imgW="4009524" imgH="2685714" progId="Paint.Picture">
                  <p:embed/>
                </p:oleObj>
              </mc:Choice>
              <mc:Fallback>
                <p:oleObj name="位图图像" r:id="rId4" imgW="4009524" imgH="268571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3501008"/>
                        <a:ext cx="4010025" cy="268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824945"/>
              </p:ext>
            </p:extLst>
          </p:nvPr>
        </p:nvGraphicFramePr>
        <p:xfrm>
          <a:off x="5164784" y="3573016"/>
          <a:ext cx="3499399" cy="1584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3" name="位图图像" r:id="rId6" imgW="4428571" imgH="2800741" progId="Paint.Picture">
                  <p:embed/>
                </p:oleObj>
              </mc:Choice>
              <mc:Fallback>
                <p:oleObj name="位图图像" r:id="rId6" imgW="4428571" imgH="280074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4784" y="3573016"/>
                        <a:ext cx="3499399" cy="15841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7239000" y="6324600"/>
            <a:ext cx="1905000" cy="457200"/>
          </a:xfrm>
        </p:spPr>
        <p:txBody>
          <a:bodyPr/>
          <a:lstStyle/>
          <a:p>
            <a:pPr>
              <a:defRPr/>
            </a:pPr>
            <a:fld id="{60E31F3E-75E2-4613-B99D-2AE74728FACF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8503960"/>
                  </p:ext>
                </p:extLst>
              </p:nvPr>
            </p:nvGraphicFramePr>
            <p:xfrm>
              <a:off x="135214" y="476672"/>
              <a:ext cx="8856984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2748"/>
                    <a:gridCol w="3074325"/>
                    <a:gridCol w="3659911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/</a:t>
                          </a:r>
                          <a:r>
                            <a:rPr lang="zh-CN" altLang="en-US" sz="2000" dirty="0" smtClean="0"/>
                            <a:t>定理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OR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AND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2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en-US" altLang="zh-CN" sz="2000" dirty="0" smtClean="0"/>
                            <a:t>0 - 1</a:t>
                          </a:r>
                          <a:r>
                            <a:rPr lang="zh-CN" altLang="en-US" sz="2000" dirty="0" smtClean="0"/>
                            <a:t>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altLang="zh-CN" sz="2000" b="1" i="1" kern="1200" smtClean="0">
                                    <a:solidFill>
                                      <a:schemeClr val="dk1"/>
                                    </a:solidFill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i="1" kern="1200" dirty="0">
                            <a:solidFill>
                              <a:schemeClr val="dk1"/>
                            </a:solidFill>
                            <a:latin typeface="Cambria Math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3</a:t>
                          </a:r>
                          <a:r>
                            <a:rPr lang="zh-CN" altLang="en-US" sz="2000" dirty="0" smtClean="0"/>
                            <a:t>：交换律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4</a:t>
                          </a:r>
                          <a:r>
                            <a:rPr lang="zh-CN" altLang="en-US" sz="2000" dirty="0" smtClean="0"/>
                            <a:t>：分配律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Cambria Math"/>
                                      </a:rPr>
                                      <m:t>𝒚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𝒛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Cambria Math"/>
                                      </a:rPr>
                                      <m:t>𝒚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  <a:ea typeface="Cambria Math"/>
                                      </a:rPr>
                                      <m:t>∙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𝒛</m:t>
                                    </m:r>
                                  </m:e>
                                </m:d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=(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)∙(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𝒛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5</a:t>
                          </a:r>
                          <a:r>
                            <a:rPr lang="zh-CN" altLang="en-US" sz="2000" dirty="0" smtClean="0"/>
                            <a:t>：互补律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′=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′=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8503960"/>
                  </p:ext>
                </p:extLst>
              </p:nvPr>
            </p:nvGraphicFramePr>
            <p:xfrm>
              <a:off x="135214" y="476672"/>
              <a:ext cx="8856984" cy="1981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2748"/>
                    <a:gridCol w="3074325"/>
                    <a:gridCol w="3659911"/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/</a:t>
                          </a:r>
                          <a:r>
                            <a:rPr lang="zh-CN" altLang="en-US" sz="2000" dirty="0" smtClean="0"/>
                            <a:t>定理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OR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AND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2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en-US" altLang="zh-CN" sz="2000" dirty="0" smtClean="0"/>
                            <a:t>0 - 1</a:t>
                          </a:r>
                          <a:r>
                            <a:rPr lang="zh-CN" altLang="en-US" sz="2000" dirty="0" smtClean="0"/>
                            <a:t>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68911" t="-109231" r="-119010" b="-3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142167" t="-109231" r="-167" b="-3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3</a:t>
                          </a:r>
                          <a:r>
                            <a:rPr lang="zh-CN" altLang="en-US" sz="2000" dirty="0" smtClean="0"/>
                            <a:t>：交换律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68911" t="-209231" r="-119010" b="-2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142167" t="-209231" r="-167" b="-2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4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zh-CN" altLang="en-US" sz="2000" dirty="0" smtClean="0"/>
                            <a:t>分配律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68911" t="-309231" r="-119010" b="-1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142167" t="-309231" r="-167" b="-129231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公理</a:t>
                          </a:r>
                          <a:r>
                            <a:rPr lang="en-US" altLang="zh-CN" sz="2000" dirty="0" smtClean="0"/>
                            <a:t>5</a:t>
                          </a:r>
                          <a:r>
                            <a:rPr lang="zh-CN" altLang="en-US" sz="2000" dirty="0" smtClean="0"/>
                            <a:t>：互补律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68911" t="-409231" r="-119010" b="-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142167" t="-409231" r="-167" b="-2923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733404"/>
                  </p:ext>
                </p:extLst>
              </p:nvPr>
            </p:nvGraphicFramePr>
            <p:xfrm>
              <a:off x="107504" y="2971800"/>
              <a:ext cx="8928992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5746"/>
                    <a:gridCol w="2831144"/>
                    <a:gridCol w="3552102"/>
                  </a:tblGrid>
                  <a:tr h="385192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 smtClean="0"/>
                            <a:t>定理</a:t>
                          </a:r>
                          <a:r>
                            <a:rPr lang="en-US" altLang="zh-CN" sz="2400" dirty="0" smtClean="0"/>
                            <a:t>6</a:t>
                          </a:r>
                          <a:r>
                            <a:rPr lang="zh-CN" altLang="en-US" sz="2400" dirty="0" smtClean="0"/>
                            <a:t>：</a:t>
                          </a:r>
                          <a:r>
                            <a:rPr lang="zh-CN" altLang="en-US" sz="2400" dirty="0" smtClean="0">
                              <a:solidFill>
                                <a:srgbClr val="FF0000"/>
                              </a:solidFill>
                            </a:rPr>
                            <a:t>吸收律</a:t>
                          </a:r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)=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3733404"/>
                  </p:ext>
                </p:extLst>
              </p:nvPr>
            </p:nvGraphicFramePr>
            <p:xfrm>
              <a:off x="107504" y="2971800"/>
              <a:ext cx="8928992" cy="457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45746"/>
                    <a:gridCol w="2831144"/>
                    <a:gridCol w="3552102"/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zh-CN" altLang="en-US" sz="2400" dirty="0" smtClean="0"/>
                            <a:t>定理</a:t>
                          </a:r>
                          <a:r>
                            <a:rPr lang="en-US" altLang="zh-CN" sz="2400" dirty="0" smtClean="0"/>
                            <a:t>6</a:t>
                          </a:r>
                          <a:r>
                            <a:rPr lang="zh-CN" altLang="en-US" sz="2400" dirty="0" smtClean="0"/>
                            <a:t>：</a:t>
                          </a:r>
                          <a:r>
                            <a:rPr lang="zh-CN" altLang="en-US" sz="2400" dirty="0" smtClean="0">
                              <a:solidFill>
                                <a:srgbClr val="FF0000"/>
                              </a:solidFill>
                            </a:rPr>
                            <a:t>吸收律</a:t>
                          </a:r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  <a:blipFill rotWithShape="0">
                          <a:blip r:embed="rId9"/>
                          <a:stretch>
                            <a:fillRect l="-90323" t="-11842" r="-126237" b="-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  <a:blipFill rotWithShape="0">
                          <a:blip r:embed="rId9"/>
                          <a:stretch>
                            <a:fillRect l="-151801" t="-11842" r="-686" b="-2894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1331640" y="6309319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试证明</a:t>
            </a:r>
            <a:r>
              <a:rPr lang="en-US" altLang="zh-CN" dirty="0" smtClean="0"/>
              <a:t>...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4924016" y="5301208"/>
            <a:ext cx="3762312" cy="1465312"/>
            <a:chOff x="4502011" y="2971800"/>
            <a:chExt cx="3762312" cy="1465312"/>
          </a:xfrm>
          <a:solidFill>
            <a:schemeClr val="bg1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502011" y="2971800"/>
                  <a:ext cx="37623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)=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2011" y="2971800"/>
                  <a:ext cx="3762312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724128" y="3471391"/>
                  <a:ext cx="194976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+(0∙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4128" y="3471391"/>
                  <a:ext cx="1949765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724128" y="3975447"/>
                  <a:ext cx="76835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4128" y="3975447"/>
                  <a:ext cx="768351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2237141"/>
                  </p:ext>
                </p:extLst>
              </p:nvPr>
            </p:nvGraphicFramePr>
            <p:xfrm>
              <a:off x="154798" y="2492896"/>
              <a:ext cx="8856984" cy="3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2748"/>
                    <a:gridCol w="3074325"/>
                    <a:gridCol w="3659911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定理</a:t>
                          </a:r>
                          <a:r>
                            <a:rPr lang="en-US" altLang="zh-CN" sz="2000" dirty="0" smtClean="0"/>
                            <a:t>2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en-US" altLang="zh-CN" sz="2000" dirty="0" smtClean="0"/>
                            <a:t>0 - 1</a:t>
                          </a:r>
                          <a:r>
                            <a:rPr lang="zh-CN" altLang="en-US" sz="2000" dirty="0" smtClean="0"/>
                            <a:t>律</a:t>
                          </a:r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+1=1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∙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0=0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2237141"/>
                  </p:ext>
                </p:extLst>
              </p:nvPr>
            </p:nvGraphicFramePr>
            <p:xfrm>
              <a:off x="154798" y="2492896"/>
              <a:ext cx="8856984" cy="396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22748"/>
                    <a:gridCol w="3074325"/>
                    <a:gridCol w="3659911"/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zh-CN" altLang="en-US" sz="2000" dirty="0" smtClean="0"/>
                            <a:t>定理</a:t>
                          </a:r>
                          <a:r>
                            <a:rPr lang="en-US" altLang="zh-CN" sz="2000" dirty="0" smtClean="0"/>
                            <a:t>2</a:t>
                          </a:r>
                          <a:r>
                            <a:rPr lang="zh-CN" altLang="en-US" sz="2000" dirty="0" smtClean="0"/>
                            <a:t>：</a:t>
                          </a:r>
                          <a:r>
                            <a:rPr lang="en-US" altLang="zh-CN" sz="2000" dirty="0" smtClean="0"/>
                            <a:t>0 - 1</a:t>
                          </a:r>
                          <a:r>
                            <a:rPr lang="zh-CN" altLang="en-US" sz="2000" dirty="0" smtClean="0"/>
                            <a:t>律</a:t>
                          </a:r>
                          <a:endParaRPr lang="zh-CN" altLang="en-US" sz="2000" dirty="0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  <a:blipFill rotWithShape="1">
                          <a:blip r:embed="rId13"/>
                          <a:stretch>
                            <a:fillRect l="-69307" t="-9231" r="-119406" b="-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cell3D prstMaterial="dkEdge">
                          <a:bevel prst="relaxedInset"/>
                          <a:lightRig rig="flood" dir="t"/>
                        </a:cell3D>
                        <a:blipFill rotWithShape="1">
                          <a:blip r:embed="rId13"/>
                          <a:stretch>
                            <a:fillRect l="-142500" t="-9231" r="-500" b="-2923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右箭头 5"/>
          <p:cNvSpPr/>
          <p:nvPr/>
        </p:nvSpPr>
        <p:spPr bwMode="auto">
          <a:xfrm>
            <a:off x="4499992" y="4221088"/>
            <a:ext cx="424024" cy="2880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601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5047"/>
            <a:ext cx="9144000" cy="783673"/>
          </a:xfrm>
        </p:spPr>
        <p:txBody>
          <a:bodyPr/>
          <a:lstStyle/>
          <a:p>
            <a:r>
              <a:rPr lang="en-US" altLang="zh-CN" dirty="0"/>
              <a:t>Boolean function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51520" y="1052736"/>
            <a:ext cx="8784976" cy="511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0"/>
              </a:spcBef>
            </a:pPr>
            <a:r>
              <a:rPr lang="en-US" altLang="zh-CN" sz="2800" dirty="0" smtClean="0">
                <a:cs typeface="Tahoma" pitchFamily="34" charset="0"/>
              </a:rPr>
              <a:t>A </a:t>
            </a:r>
            <a:r>
              <a:rPr lang="en-US" altLang="zh-CN" sz="2800" b="1" dirty="0" smtClean="0">
                <a:solidFill>
                  <a:srgbClr val="FF5050"/>
                </a:solidFill>
                <a:cs typeface="Tahoma" pitchFamily="34" charset="0"/>
              </a:rPr>
              <a:t>Boolean function</a:t>
            </a:r>
            <a:r>
              <a:rPr lang="en-US" altLang="zh-CN" sz="2800" dirty="0" smtClean="0">
                <a:cs typeface="Tahoma" pitchFamily="34" charset="0"/>
              </a:rPr>
              <a:t> is an expression described by: </a:t>
            </a:r>
            <a:br>
              <a:rPr lang="en-US" altLang="zh-CN" sz="2800" dirty="0" smtClean="0">
                <a:cs typeface="Tahoma" pitchFamily="34" charset="0"/>
              </a:rPr>
            </a:br>
            <a:r>
              <a:rPr lang="en-US" altLang="zh-CN" sz="2400" dirty="0" smtClean="0">
                <a:cs typeface="Tahoma" pitchFamily="34" charset="0"/>
              </a:rPr>
              <a:t>binary variables </a:t>
            </a:r>
            <a:br>
              <a:rPr lang="en-US" altLang="zh-CN" sz="2400" dirty="0" smtClean="0">
                <a:cs typeface="Tahoma" pitchFamily="34" charset="0"/>
              </a:rPr>
            </a:br>
            <a:r>
              <a:rPr lang="en-US" altLang="zh-CN" sz="2400" dirty="0" smtClean="0">
                <a:cs typeface="Tahoma" pitchFamily="34" charset="0"/>
              </a:rPr>
              <a:t>constants 0 and 1 </a:t>
            </a:r>
            <a:br>
              <a:rPr lang="en-US" altLang="zh-CN" sz="2400" dirty="0" smtClean="0">
                <a:cs typeface="Tahoma" pitchFamily="34" charset="0"/>
              </a:rPr>
            </a:br>
            <a:r>
              <a:rPr lang="en-US" altLang="zh-CN" sz="2400" dirty="0" smtClean="0">
                <a:cs typeface="Tahoma" pitchFamily="34" charset="0"/>
              </a:rPr>
              <a:t>logic operation symbols</a:t>
            </a:r>
            <a:br>
              <a:rPr lang="en-US" altLang="zh-CN" sz="2400" dirty="0" smtClean="0">
                <a:cs typeface="Tahoma" pitchFamily="34" charset="0"/>
              </a:rPr>
            </a:br>
            <a:r>
              <a:rPr lang="en-US" altLang="zh-CN" sz="2800" dirty="0" smtClean="0">
                <a:cs typeface="Tahoma" pitchFamily="34" charset="0"/>
              </a:rPr>
              <a:t>    </a:t>
            </a:r>
            <a:r>
              <a:rPr lang="en-US" altLang="zh-CN" sz="2400" dirty="0" smtClean="0"/>
              <a:t>the two binary operators OR and </a:t>
            </a:r>
            <a:r>
              <a:rPr lang="en-US" altLang="zh-CN" sz="2400" dirty="0" err="1" smtClean="0"/>
              <a:t>AND</a:t>
            </a:r>
            <a:r>
              <a:rPr lang="en-US" altLang="zh-CN" sz="2400" dirty="0" smtClean="0"/>
              <a:t>, </a:t>
            </a:r>
            <a:br>
              <a:rPr lang="en-US" altLang="zh-CN" sz="2400" dirty="0" smtClean="0"/>
            </a:br>
            <a:r>
              <a:rPr lang="en-US" altLang="zh-CN" sz="2400" dirty="0" smtClean="0"/>
              <a:t>    unary operator NOT, </a:t>
            </a:r>
            <a:br>
              <a:rPr lang="en-US" altLang="zh-CN" sz="2400" dirty="0" smtClean="0"/>
            </a:br>
            <a:r>
              <a:rPr lang="en-US" altLang="zh-CN" sz="2400" dirty="0" smtClean="0"/>
              <a:t>    parentheses, </a:t>
            </a:r>
            <a:br>
              <a:rPr lang="en-US" altLang="zh-CN" sz="2400" dirty="0" smtClean="0"/>
            </a:br>
            <a:r>
              <a:rPr lang="en-US" altLang="zh-CN" sz="2400" dirty="0" smtClean="0"/>
              <a:t>    and an equal sign.</a:t>
            </a:r>
            <a:endParaRPr lang="en-US" altLang="zh-CN" sz="2400" dirty="0" smtClean="0">
              <a:cs typeface="Tahoma" pitchFamily="34" charset="0"/>
            </a:endParaRPr>
          </a:p>
          <a:p>
            <a:pPr eaLnBrk="1" hangingPunct="1">
              <a:lnSpc>
                <a:spcPct val="130000"/>
              </a:lnSpc>
              <a:spcBef>
                <a:spcPts val="0"/>
              </a:spcBef>
            </a:pPr>
            <a:r>
              <a:rPr lang="en-US" altLang="zh-CN" sz="2800" dirty="0" smtClean="0">
                <a:cs typeface="Tahoma" pitchFamily="34" charset="0"/>
              </a:rPr>
              <a:t>For a given value of the binary variables the result of the function can either be 0 or 1. </a:t>
            </a:r>
          </a:p>
        </p:txBody>
      </p:sp>
      <p:pic>
        <p:nvPicPr>
          <p:cNvPr id="6" name="Picture 2" descr="http://t2.gstatic.com/images?q=tbn:ANd9GcSsWkZ35M2l7d3_ATFnpPornxYxRj0RC-Jx83YncQ-p1Rar--5B0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132856"/>
            <a:ext cx="193357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左大括号 3"/>
          <p:cNvSpPr/>
          <p:nvPr/>
        </p:nvSpPr>
        <p:spPr bwMode="auto">
          <a:xfrm>
            <a:off x="755576" y="3318719"/>
            <a:ext cx="144016" cy="1622449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7" name="左大括号 6"/>
          <p:cNvSpPr/>
          <p:nvPr/>
        </p:nvSpPr>
        <p:spPr bwMode="auto">
          <a:xfrm>
            <a:off x="395536" y="1772816"/>
            <a:ext cx="216024" cy="3168352"/>
          </a:xfrm>
          <a:prstGeom prst="lef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205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4968552" cy="695695"/>
          </a:xfrm>
        </p:spPr>
        <p:txBody>
          <a:bodyPr/>
          <a:lstStyle/>
          <a:p>
            <a:pPr algn="l"/>
            <a:r>
              <a:rPr lang="zh-CN" altLang="en-US" sz="3800" dirty="0"/>
              <a:t>布尔函数 表达方式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179512" y="980728"/>
                <a:ext cx="5256584" cy="2361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514350" indent="-514350" eaLnBrk="1" hangingPunct="1">
                  <a:buFont typeface="+mj-lt"/>
                  <a:buAutoNum type="arabicPeriod"/>
                </a:pPr>
                <a:r>
                  <a:rPr lang="zh-CN" altLang="en-US" b="1" dirty="0" smtClean="0">
                    <a:cs typeface="Tahoma" pitchFamily="34" charset="0"/>
                  </a:rPr>
                  <a:t>函数式</a:t>
                </a:r>
                <a:r>
                  <a:rPr lang="en-US" altLang="zh-CN" dirty="0" smtClean="0">
                    <a:cs typeface="Tahoma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ahoma" pitchFamily="34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/>
                            <a:cs typeface="Tahoma" pitchFamily="34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smtClean="0">
                            <a:latin typeface="Cambria Math"/>
                            <a:cs typeface="Tahoma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/>
                        <a:cs typeface="Tahoma" pitchFamily="34" charset="0"/>
                      </a:rPr>
                      <m:t>=</m:t>
                    </m:r>
                    <m:r>
                      <a:rPr lang="en-US" altLang="zh-CN" i="1" smtClean="0">
                        <a:latin typeface="Cambria Math"/>
                        <a:cs typeface="Tahoma" pitchFamily="34" charset="0"/>
                      </a:rPr>
                      <m:t>𝑥</m:t>
                    </m:r>
                    <m:r>
                      <a:rPr lang="en-US" altLang="zh-CN" i="1" smtClean="0">
                        <a:latin typeface="Cambria Math"/>
                        <a:cs typeface="Tahoma" pitchFamily="34" charset="0"/>
                      </a:rPr>
                      <m:t>+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ahoma" pitchFamily="34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/>
                            <a:cs typeface="Tahoma" pitchFamily="34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 smtClean="0">
                            <a:latin typeface="Cambria Math"/>
                            <a:cs typeface="Tahoma" pitchFamily="34" charset="0"/>
                          </a:rPr>
                          <m:t>′</m:t>
                        </m:r>
                      </m:sup>
                    </m:sSup>
                    <m:r>
                      <a:rPr lang="en-US" altLang="zh-CN" i="1" smtClean="0">
                        <a:latin typeface="Cambria Math"/>
                        <a:cs typeface="Tahoma" pitchFamily="34" charset="0"/>
                      </a:rPr>
                      <m:t>𝑧</m:t>
                    </m:r>
                  </m:oMath>
                </a14:m>
                <a:endParaRPr lang="en-US" altLang="zh-CN" dirty="0" smtClean="0">
                  <a:cs typeface="Tahoma" pitchFamily="34" charset="0"/>
                </a:endParaRPr>
              </a:p>
              <a:p>
                <a:pPr marL="514350" indent="-514350" eaLnBrk="1" hangingPunct="1">
                  <a:buFont typeface="+mj-lt"/>
                  <a:buAutoNum type="arabicPeriod"/>
                </a:pPr>
                <a:r>
                  <a:rPr lang="zh-CN" altLang="en-US" b="1" dirty="0" smtClean="0"/>
                  <a:t>真值表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(truth table)</a:t>
                </a:r>
              </a:p>
              <a:p>
                <a:pPr marL="514350" indent="-514350" eaLnBrk="1" hangingPunct="1">
                  <a:buFont typeface="+mj-lt"/>
                  <a:buAutoNum type="arabicPeriod"/>
                </a:pPr>
                <a:r>
                  <a:rPr lang="zh-CN" altLang="en-US" b="1" dirty="0" smtClean="0"/>
                  <a:t>逻辑门电路</a:t>
                </a:r>
                <a:endParaRPr lang="en-US" altLang="zh-CN" b="1" dirty="0" smtClean="0"/>
              </a:p>
              <a:p>
                <a:pPr marL="514350" indent="-514350" eaLnBrk="1" hangingPunct="1">
                  <a:buFont typeface="+mj-lt"/>
                  <a:buAutoNum type="arabicPeriod"/>
                </a:pPr>
                <a:r>
                  <a:rPr lang="zh-CN" altLang="en-US" b="1" dirty="0"/>
                  <a:t>波形图</a:t>
                </a:r>
                <a:endParaRPr lang="en-US" altLang="zh-CN" b="1" dirty="0" smtClean="0"/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980728"/>
                <a:ext cx="5256584" cy="2361454"/>
              </a:xfrm>
              <a:prstGeom prst="rect">
                <a:avLst/>
              </a:prstGeom>
              <a:blipFill rotWithShape="0">
                <a:blip r:embed="rId2"/>
                <a:stretch>
                  <a:fillRect l="-1043" t="-4134" b="-69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357767"/>
                  </p:ext>
                </p:extLst>
              </p:nvPr>
            </p:nvGraphicFramePr>
            <p:xfrm>
              <a:off x="5500851" y="260648"/>
              <a:ext cx="3535645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5124"/>
                    <a:gridCol w="511221"/>
                    <a:gridCol w="511221"/>
                    <a:gridCol w="1938079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357767"/>
                  </p:ext>
                </p:extLst>
              </p:nvPr>
            </p:nvGraphicFramePr>
            <p:xfrm>
              <a:off x="5500851" y="260648"/>
              <a:ext cx="3535645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5124"/>
                    <a:gridCol w="511221"/>
                    <a:gridCol w="511221"/>
                    <a:gridCol w="1938079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1538" r="-518085" b="-8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11905" t="-1538" r="-479762" b="-8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11905" t="-1538" r="-379762" b="-8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82390" t="-1538" r="-314" b="-827692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323528" y="3327375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不同函数表达式表达相同的真值表。</a:t>
            </a:r>
            <a:endParaRPr lang="zh-CN" altLang="en-US" dirty="0"/>
          </a:p>
        </p:txBody>
      </p:sp>
      <p:pic>
        <p:nvPicPr>
          <p:cNvPr id="112643" name="Picture 3" descr="C:\Users\Sam2013\Desktop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149080"/>
            <a:ext cx="69723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3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Circuit Schematics Rules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6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51520" y="956344"/>
            <a:ext cx="8892480" cy="41288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Inputs on the left (or top)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Outputs on right (or bottom)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Gates flow from left to right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Straight wires are best</a:t>
            </a:r>
          </a:p>
          <a:p>
            <a:pPr lvl="0" fontAlgn="auto">
              <a:spcAft>
                <a:spcPts val="0"/>
              </a:spcAft>
            </a:pPr>
            <a:r>
              <a:rPr kumimoji="0" lang="en-US" dirty="0">
                <a:solidFill>
                  <a:sysClr val="windowText" lastClr="000000"/>
                </a:solidFill>
                <a:latin typeface="Calibri"/>
              </a:rPr>
              <a:t>Wires always connect at a T junction</a:t>
            </a:r>
          </a:p>
          <a:p>
            <a:pPr lvl="0" fontAlgn="auto">
              <a:spcAft>
                <a:spcPts val="0"/>
              </a:spcAft>
            </a:pPr>
            <a:r>
              <a:rPr kumimoji="0" lang="en-US" dirty="0">
                <a:solidFill>
                  <a:sysClr val="windowText" lastClr="000000"/>
                </a:solidFill>
                <a:latin typeface="Calibri"/>
              </a:rPr>
              <a:t>A dot where wires cross indicates a connection between the wires</a:t>
            </a:r>
          </a:p>
          <a:p>
            <a:pPr lvl="0" fontAlgn="auto">
              <a:spcAft>
                <a:spcPts val="0"/>
              </a:spcAft>
            </a:pPr>
            <a:r>
              <a:rPr kumimoji="0" lang="en-US" dirty="0">
                <a:solidFill>
                  <a:sysClr val="windowText" lastClr="000000"/>
                </a:solidFill>
                <a:latin typeface="Calibri"/>
              </a:rPr>
              <a:t>Wires crossing without a dot make no </a:t>
            </a:r>
            <a:r>
              <a:rPr kumimoji="0" lang="en-US" dirty="0" smtClean="0">
                <a:solidFill>
                  <a:sysClr val="windowText" lastClr="000000"/>
                </a:solidFill>
                <a:latin typeface="Calibri"/>
              </a:rPr>
              <a:t>connection</a:t>
            </a:r>
            <a:endParaRPr kumimoji="0" lang="en-US" dirty="0">
              <a:solidFill>
                <a:sysClr val="windowText" lastClr="000000"/>
              </a:solidFill>
              <a:latin typeface="Calibri"/>
            </a:endParaRPr>
          </a:p>
        </p:txBody>
      </p:sp>
      <p:graphicFrame>
        <p:nvGraphicFramePr>
          <p:cNvPr id="7" name="Object 10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196336113"/>
              </p:ext>
            </p:extLst>
          </p:nvPr>
        </p:nvGraphicFramePr>
        <p:xfrm>
          <a:off x="1002060" y="4783761"/>
          <a:ext cx="6810300" cy="1998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76" name="VISIO" r:id="rId5" imgW="3120840" imgH="915480" progId="Visio.Drawing.6">
                  <p:embed/>
                </p:oleObj>
              </mc:Choice>
              <mc:Fallback>
                <p:oleObj name="VISIO" r:id="rId5" imgW="3120840" imgH="915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2060" y="4783761"/>
                        <a:ext cx="6810300" cy="19980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888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Types of Logic Circuits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416" y="980729"/>
            <a:ext cx="9144416" cy="295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800" b="1" kern="0" dirty="0" smtClean="0"/>
              <a:t>组合逻辑  </a:t>
            </a:r>
            <a:r>
              <a:rPr lang="en-US" sz="2800" b="1" kern="0" dirty="0" smtClean="0"/>
              <a:t>Combinational Logic</a:t>
            </a:r>
          </a:p>
          <a:p>
            <a:pPr lvl="1"/>
            <a:r>
              <a:rPr lang="en-US" sz="2400" kern="0" dirty="0" smtClean="0"/>
              <a:t>Memoryless</a:t>
            </a:r>
          </a:p>
          <a:p>
            <a:pPr lvl="1"/>
            <a:r>
              <a:rPr lang="en-US" sz="2400" kern="0" dirty="0" smtClean="0"/>
              <a:t>Outputs determined by current values of inputs</a:t>
            </a:r>
          </a:p>
          <a:p>
            <a:r>
              <a:rPr lang="zh-CN" altLang="en-US" sz="2800" b="1" kern="0" dirty="0" smtClean="0"/>
              <a:t>时序逻辑  </a:t>
            </a:r>
            <a:r>
              <a:rPr lang="en-US" sz="2800" b="1" kern="0" dirty="0" smtClean="0"/>
              <a:t>Sequential Logic</a:t>
            </a:r>
          </a:p>
          <a:p>
            <a:pPr lvl="1"/>
            <a:r>
              <a:rPr lang="en-US" sz="2400" kern="0" dirty="0" smtClean="0"/>
              <a:t>Has memory</a:t>
            </a:r>
          </a:p>
          <a:p>
            <a:pPr lvl="1"/>
            <a:r>
              <a:rPr lang="en-US" sz="2400" kern="0" dirty="0" smtClean="0"/>
              <a:t>Outputs determined by previous and current values of inputs</a:t>
            </a:r>
            <a:endParaRPr lang="en-US" sz="2400" kern="0" dirty="0"/>
          </a:p>
        </p:txBody>
      </p:sp>
      <p:sp>
        <p:nvSpPr>
          <p:cNvPr id="6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9512" y="4192857"/>
            <a:ext cx="6768752" cy="236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800" b="1" kern="0" dirty="0"/>
              <a:t>Rules of Combinational Composition</a:t>
            </a:r>
            <a:endParaRPr lang="en-US" sz="2800" b="1" kern="0" dirty="0" smtClean="0"/>
          </a:p>
          <a:p>
            <a:r>
              <a:rPr lang="en-US" sz="2400" kern="0" dirty="0" smtClean="0"/>
              <a:t>Every element is combinational</a:t>
            </a:r>
          </a:p>
          <a:p>
            <a:r>
              <a:rPr lang="en-US" sz="2400" kern="0" dirty="0" smtClean="0"/>
              <a:t>Every node is either an input or </a:t>
            </a:r>
            <a:br>
              <a:rPr lang="en-US" sz="2400" kern="0" dirty="0" smtClean="0"/>
            </a:br>
            <a:r>
              <a:rPr lang="en-US" sz="2400" kern="0" dirty="0" smtClean="0"/>
              <a:t>connects to </a:t>
            </a:r>
            <a:r>
              <a:rPr lang="en-US" sz="2400" i="1" kern="0" dirty="0" smtClean="0"/>
              <a:t>exactly one </a:t>
            </a:r>
            <a:r>
              <a:rPr lang="en-US" sz="2400" kern="0" dirty="0" smtClean="0"/>
              <a:t>output</a:t>
            </a:r>
          </a:p>
          <a:p>
            <a:r>
              <a:rPr lang="en-US" sz="2400" kern="0" dirty="0" smtClean="0"/>
              <a:t>The circuit contains no cyclic paths</a:t>
            </a: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28725838"/>
              </p:ext>
            </p:extLst>
          </p:nvPr>
        </p:nvGraphicFramePr>
        <p:xfrm>
          <a:off x="6133928" y="4874060"/>
          <a:ext cx="2552872" cy="1679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3" name="VISIO" r:id="rId6" imgW="834840" imgH="549000" progId="Visio.Drawing.6">
                  <p:embed/>
                </p:oleObj>
              </mc:Choice>
              <mc:Fallback>
                <p:oleObj name="VISIO" r:id="rId6" imgW="834840" imgH="5490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3928" y="4874060"/>
                        <a:ext cx="2552872" cy="16791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275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 Logic to </a:t>
            </a:r>
            <a:r>
              <a:rPr lang="en-US" altLang="zh-CN" dirty="0" smtClean="0"/>
              <a:t>Gates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 txBox="1">
                <a:spLocks noChangeArrowheads="1"/>
              </p:cNvSpPr>
              <p:nvPr>
                <p:custDataLst>
                  <p:tags r:id="rId2"/>
                </p:custDataLst>
              </p:nvPr>
            </p:nvSpPr>
            <p:spPr>
              <a:xfrm>
                <a:off x="467544" y="1124744"/>
                <a:ext cx="7315200" cy="14177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Two-level logic: ANDs followed by ORs</a:t>
                </a:r>
              </a:p>
              <a:p>
                <a:pPr lvl="0" fontAlgn="auto">
                  <a:spcAft>
                    <a:spcPts val="0"/>
                  </a:spcAft>
                </a:pPr>
                <a:r>
                  <a:rPr kumimoji="0" lang="en-US" sz="2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Example: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</m:t>
                    </m:r>
                    <m:r>
                      <a:rPr kumimoji="0" 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en-US" altLang="zh-CN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altLang="zh-CN" sz="28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en-US" altLang="zh-CN" sz="28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8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en-US" altLang="zh-CN" sz="28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8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kumimoji="0" 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</m:t>
                    </m:r>
                    <m:acc>
                      <m:accPr>
                        <m:chr m:val="̅"/>
                        <m:ctrlPr>
                          <a:rPr kumimoji="0" lang="en-US" altLang="zh-CN" sz="28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8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acc>
                      <m:accPr>
                        <m:chr m:val="̅"/>
                        <m:ctrlPr>
                          <a:rPr kumimoji="0" lang="en-US" altLang="zh-CN" sz="28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8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kumimoji="0" 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</m:t>
                    </m:r>
                    <m:acc>
                      <m:accPr>
                        <m:chr m:val="̅"/>
                        <m:ctrlPr>
                          <a:rPr kumimoji="0" lang="en-US" altLang="zh-CN" sz="28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altLang="zh-CN" sz="28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kumimoji="0" 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</m:t>
                    </m:r>
                  </m:oMath>
                </a14:m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>
              <a:xfrm>
                <a:off x="467544" y="1124744"/>
                <a:ext cx="7315200" cy="1417712"/>
              </a:xfrm>
              <a:prstGeom prst="rect">
                <a:avLst/>
              </a:prstGeom>
              <a:blipFill rotWithShape="0">
                <a:blip r:embed="rId6"/>
                <a:stretch>
                  <a:fillRect l="-1500" t="-4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45083094"/>
              </p:ext>
            </p:extLst>
          </p:nvPr>
        </p:nvGraphicFramePr>
        <p:xfrm>
          <a:off x="827584" y="2442803"/>
          <a:ext cx="6840760" cy="4306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0" name="VISIO" r:id="rId7" imgW="3041640" imgH="1914480" progId="Visio.Drawing.6">
                  <p:embed/>
                </p:oleObj>
              </mc:Choice>
              <mc:Fallback>
                <p:oleObj name="VISIO" r:id="rId7" imgW="3041640" imgH="191448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442803"/>
                        <a:ext cx="6840760" cy="43063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075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695696"/>
          </a:xfrm>
        </p:spPr>
        <p:txBody>
          <a:bodyPr/>
          <a:lstStyle/>
          <a:p>
            <a:r>
              <a:rPr lang="zh-CN" altLang="en-US" dirty="0"/>
              <a:t>练习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grpSp>
        <p:nvGrpSpPr>
          <p:cNvPr id="10" name="组合 9"/>
          <p:cNvGrpSpPr/>
          <p:nvPr/>
        </p:nvGrpSpPr>
        <p:grpSpPr>
          <a:xfrm>
            <a:off x="4195858" y="2462300"/>
            <a:ext cx="4824536" cy="4212847"/>
            <a:chOff x="4195858" y="2462300"/>
            <a:chExt cx="4824536" cy="4212847"/>
          </a:xfrm>
        </p:grpSpPr>
        <p:pic>
          <p:nvPicPr>
            <p:cNvPr id="6" name="Picture 2" descr="AACFLMP0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93"/>
            <a:stretch/>
          </p:blipFill>
          <p:spPr bwMode="auto">
            <a:xfrm>
              <a:off x="4313964" y="2462300"/>
              <a:ext cx="4383779" cy="3775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4195858" y="6217947"/>
              <a:ext cx="4824536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dirty="0"/>
                <a:t>Less components and less wires.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512" y="1052736"/>
                <a:ext cx="884088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 smtClean="0"/>
                  <a:t>写出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𝑧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𝑦𝑧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latin typeface="Cambria Math"/>
                      </a:rPr>
                      <m:t>𝑥𝑦</m:t>
                    </m:r>
                    <m:r>
                      <a:rPr lang="en-US" altLang="zh-CN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zh-CN" altLang="en-US" dirty="0" smtClean="0"/>
                  <a:t>的真值表，画出逻辑门电路图。</a:t>
                </a:r>
                <a:endParaRPr lang="en-US" altLang="zh-CN" dirty="0" smtClean="0"/>
              </a:p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zh-CN" altLang="en-US" dirty="0" smtClean="0"/>
                  <a:t>化简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/>
                  <a:t>函数，写新函数出真值表，画出新函数的逻辑图。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052736"/>
                <a:ext cx="8840882" cy="1200329"/>
              </a:xfrm>
              <a:prstGeom prst="rect">
                <a:avLst/>
              </a:prstGeom>
              <a:blipFill rotWithShape="1">
                <a:blip r:embed="rId6"/>
                <a:stretch>
                  <a:fillRect l="-896" b="-4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757643"/>
                  </p:ext>
                </p:extLst>
              </p:nvPr>
            </p:nvGraphicFramePr>
            <p:xfrm>
              <a:off x="179512" y="2462300"/>
              <a:ext cx="3971604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2901"/>
                    <a:gridCol w="992901"/>
                    <a:gridCol w="992901"/>
                    <a:gridCol w="992901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zh-CN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6757643"/>
                  </p:ext>
                </p:extLst>
              </p:nvPr>
            </p:nvGraphicFramePr>
            <p:xfrm>
              <a:off x="179512" y="2462300"/>
              <a:ext cx="3971604" cy="3337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92901"/>
                    <a:gridCol w="992901"/>
                    <a:gridCol w="992901"/>
                    <a:gridCol w="992901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613" t="-1639" r="-303067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0613" t="-1639" r="-203067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7"/>
                          <a:stretch>
                            <a:fillRect l="-200613" t="-1639" r="-103067" b="-8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7"/>
                          <a:stretch>
                            <a:fillRect l="-300613" t="-1639" r="-3067" b="-8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9472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695696"/>
          </a:xfrm>
        </p:spPr>
        <p:txBody>
          <a:bodyPr/>
          <a:lstStyle/>
          <a:p>
            <a:r>
              <a:rPr lang="en-US" altLang="zh-CN" sz="4000" dirty="0">
                <a:solidFill>
                  <a:schemeClr val="tx1"/>
                </a:solidFill>
              </a:rPr>
              <a:t>General Approach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179512" y="1196752"/>
                <a:ext cx="8775576" cy="52565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457200" indent="-457200" eaLnBrk="1" hangingPunct="1">
                  <a:buFont typeface="+mj-lt"/>
                  <a:buAutoNum type="alphaUcPeriod"/>
                </a:pPr>
                <a:r>
                  <a:rPr lang="en-US" altLang="zh-CN" sz="2400" dirty="0" smtClean="0"/>
                  <a:t>Multiply all variables necessary to </a:t>
                </a:r>
                <a:r>
                  <a:rPr lang="en-US" altLang="zh-CN" sz="2400" b="1" dirty="0" smtClean="0"/>
                  <a:t>remove parentheses</a:t>
                </a:r>
                <a:r>
                  <a:rPr lang="en-US" altLang="zh-CN" sz="2400" dirty="0" smtClean="0"/>
                  <a:t>.</a:t>
                </a:r>
              </a:p>
              <a:p>
                <a:pPr marL="457200" indent="-457200" eaLnBrk="1" hangingPunct="1">
                  <a:buFont typeface="+mj-lt"/>
                  <a:buAutoNum type="alphaUcPeriod"/>
                </a:pPr>
                <a:r>
                  <a:rPr lang="en-US" altLang="zh-CN" sz="2400" dirty="0" smtClean="0"/>
                  <a:t>Look for </a:t>
                </a:r>
                <a:r>
                  <a:rPr lang="en-US" altLang="zh-CN" sz="2400" b="1" dirty="0" smtClean="0"/>
                  <a:t>identical terms</a:t>
                </a:r>
                <a:r>
                  <a:rPr lang="en-US" altLang="zh-CN" sz="2400" dirty="0" smtClean="0"/>
                  <a:t>.  All but one can be eliminated.</a:t>
                </a:r>
              </a:p>
              <a:p>
                <a:pPr marL="457200" indent="-457200" eaLnBrk="1" hangingPunct="1">
                  <a:buFont typeface="+mj-lt"/>
                  <a:buAutoNum type="alphaUcPeriod"/>
                </a:pPr>
                <a:r>
                  <a:rPr lang="en-US" altLang="zh-CN" sz="2400" dirty="0" smtClean="0"/>
                  <a:t>Look for </a:t>
                </a:r>
                <a:r>
                  <a:rPr lang="en-US" altLang="zh-CN" sz="2400" b="1" dirty="0" smtClean="0"/>
                  <a:t>a variable and its complement </a:t>
                </a:r>
                <a:r>
                  <a:rPr lang="en-US" altLang="zh-CN" sz="2400" dirty="0" smtClean="0"/>
                  <a:t>in the same term.  It can be eliminated.</a:t>
                </a:r>
                <a:br>
                  <a:rPr lang="en-US" altLang="zh-CN" sz="2400" dirty="0" smtClean="0"/>
                </a:br>
                <a:r>
                  <a:rPr lang="en-US" altLang="zh-CN" sz="2400" dirty="0" smtClean="0"/>
                  <a:t>         </a:t>
                </a:r>
                <a:r>
                  <a:rPr lang="en-US" altLang="zh-CN" sz="2400" i="1" dirty="0" smtClean="0"/>
                  <a:t>example: AA'C = 0 × C = 0</a:t>
                </a:r>
              </a:p>
              <a:p>
                <a:pPr marL="457200" indent="-457200" eaLnBrk="1" hangingPunct="1">
                  <a:buFont typeface="+mj-lt"/>
                  <a:buAutoNum type="alphaUcPeriod"/>
                </a:pPr>
                <a:r>
                  <a:rPr lang="en-US" altLang="zh-CN" sz="2400" dirty="0" smtClean="0"/>
                  <a:t>Look for </a:t>
                </a:r>
                <a:r>
                  <a:rPr lang="en-US" altLang="zh-CN" sz="2400" b="1" dirty="0" smtClean="0"/>
                  <a:t>pairs of terms </a:t>
                </a:r>
                <a:r>
                  <a:rPr lang="en-US" altLang="zh-CN" sz="2400" dirty="0" smtClean="0"/>
                  <a:t>that are identical except for one variable.  </a:t>
                </a:r>
              </a:p>
              <a:p>
                <a:pPr marL="0" indent="0" eaLnBrk="1" hangingPunct="1">
                  <a:buNone/>
                </a:pPr>
                <a:endParaRPr lang="en-US" altLang="zh-CN" sz="1800" dirty="0" smtClean="0"/>
              </a:p>
              <a:p>
                <a:pPr marL="0" indent="0" eaLnBrk="1" hangingPunct="1">
                  <a:buNone/>
                </a:pPr>
                <a:r>
                  <a:rPr lang="en-US" altLang="zh-CN" sz="2200" dirty="0" smtClean="0"/>
                  <a:t>If one variable is missing, the larger term can be dropped.</a:t>
                </a:r>
              </a:p>
              <a:p>
                <a:pPr eaLnBrk="1" hangingPunct="1">
                  <a:buFont typeface="Wingdings" pitchFamily="2" charset="2"/>
                  <a:buNone/>
                </a:pPr>
                <a:r>
                  <a:rPr lang="en-US" altLang="zh-CN" sz="2400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𝐴𝐵𝐶𝐷</m:t>
                    </m:r>
                    <m:r>
                      <a:rPr lang="en-US" altLang="zh-CN" sz="2400" i="1" dirty="0" smtClean="0">
                        <a:latin typeface="Cambria Math"/>
                      </a:rPr>
                      <m:t> + </m:t>
                    </m:r>
                    <m:r>
                      <a:rPr lang="en-US" altLang="zh-CN" sz="2400" i="1" dirty="0" smtClean="0">
                        <a:latin typeface="Cambria Math"/>
                      </a:rPr>
                      <m:t>𝐴𝐵𝐷</m:t>
                    </m:r>
                    <m:r>
                      <a:rPr lang="en-US" altLang="zh-CN" sz="2400" i="1" dirty="0" smtClean="0">
                        <a:latin typeface="Cambria Math"/>
                      </a:rPr>
                      <m:t> = </m:t>
                    </m:r>
                    <m:r>
                      <a:rPr lang="en-US" altLang="zh-CN" sz="2400" i="1" dirty="0" smtClean="0">
                        <a:latin typeface="Cambria Math"/>
                      </a:rPr>
                      <m:t>𝐴𝐵𝐷</m:t>
                    </m:r>
                    <m:r>
                      <a:rPr lang="en-US" altLang="zh-CN" sz="2400" i="1" dirty="0" smtClean="0">
                        <a:latin typeface="Cambria Math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𝐶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+ 1) = </m:t>
                    </m:r>
                    <m:r>
                      <a:rPr lang="en-US" altLang="zh-CN" sz="2400" i="1" dirty="0" smtClean="0">
                        <a:latin typeface="Cambria Math"/>
                      </a:rPr>
                      <m:t>𝐴𝐵𝐷</m:t>
                    </m:r>
                    <m:r>
                      <a:rPr lang="en-US" altLang="zh-CN" sz="2400" i="1" dirty="0" smtClean="0">
                        <a:latin typeface="Cambria Math"/>
                      </a:rPr>
                      <m:t> ∙ 1 = </m:t>
                    </m:r>
                    <m:r>
                      <a:rPr lang="en-US" altLang="zh-CN" sz="2400" i="1" dirty="0" smtClean="0">
                        <a:latin typeface="Cambria Math"/>
                      </a:rPr>
                      <m:t>𝐴𝐵𝐷</m:t>
                    </m:r>
                  </m:oMath>
                </a14:m>
                <a:endParaRPr lang="en-US" altLang="zh-CN" sz="2400" i="1" dirty="0" smtClean="0"/>
              </a:p>
              <a:p>
                <a:pPr marL="0" indent="0" eaLnBrk="1" hangingPunct="1">
                  <a:buFont typeface="Wingdings" pitchFamily="2" charset="2"/>
                  <a:buNone/>
                </a:pPr>
                <a:r>
                  <a:rPr lang="en-US" altLang="zh-CN" sz="2200" dirty="0" smtClean="0"/>
                  <a:t>If one variable is present but complemented in the second term, </a:t>
                </a:r>
                <a:br>
                  <a:rPr lang="en-US" altLang="zh-CN" sz="2200" dirty="0" smtClean="0"/>
                </a:br>
                <a:r>
                  <a:rPr lang="en-US" altLang="zh-CN" sz="2200" dirty="0" smtClean="0"/>
                  <a:t>it can be reduced.</a:t>
                </a:r>
              </a:p>
              <a:p>
                <a:pPr eaLnBrk="1" hangingPunct="1"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latin typeface="Cambria Math"/>
                        </a:rPr>
                        <m:t>𝐴𝐵𝐶𝐷</m:t>
                      </m:r>
                      <m:r>
                        <a:rPr lang="en-US" altLang="zh-CN" sz="2400" i="1" dirty="0" smtClean="0">
                          <a:latin typeface="Cambria Math"/>
                        </a:rPr>
                        <m:t> + </m:t>
                      </m:r>
                      <m:r>
                        <a:rPr lang="en-US" altLang="zh-CN" sz="2400" i="1" dirty="0" smtClean="0">
                          <a:latin typeface="Cambria Math"/>
                        </a:rPr>
                        <m:t>𝐴𝐵</m:t>
                      </m:r>
                      <m:r>
                        <a:rPr lang="en-US" altLang="zh-CN" sz="2400" i="1" dirty="0" smtClean="0">
                          <a:latin typeface="Cambria Math"/>
                        </a:rPr>
                        <m:t>′</m:t>
                      </m:r>
                      <m:r>
                        <a:rPr lang="en-US" altLang="zh-CN" sz="2400" i="1" dirty="0" smtClean="0">
                          <a:latin typeface="Cambria Math"/>
                        </a:rPr>
                        <m:t>𝐶𝐷</m:t>
                      </m:r>
                      <m:r>
                        <a:rPr lang="en-US" altLang="zh-CN" sz="2400" i="1" dirty="0" smtClean="0">
                          <a:latin typeface="Cambria Math"/>
                        </a:rPr>
                        <m:t> = </m:t>
                      </m:r>
                      <m:r>
                        <a:rPr lang="en-US" altLang="zh-CN" sz="2400" i="1" dirty="0" smtClean="0">
                          <a:latin typeface="Cambria Math"/>
                        </a:rPr>
                        <m:t>𝐴𝐶𝐷</m:t>
                      </m:r>
                      <m:r>
                        <a:rPr lang="en-US" altLang="zh-CN" sz="2400" i="1" dirty="0" smtClean="0">
                          <a:latin typeface="Cambria Math"/>
                        </a:rPr>
                        <m:t>(</m:t>
                      </m:r>
                      <m:r>
                        <a:rPr lang="en-US" altLang="zh-CN" sz="24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𝐵</m:t>
                      </m:r>
                      <m:r>
                        <a:rPr lang="en-US" altLang="zh-CN" sz="24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+ </m:t>
                      </m:r>
                      <m:r>
                        <a:rPr lang="en-US" altLang="zh-CN" sz="24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𝐵</m:t>
                      </m:r>
                      <m:r>
                        <a:rPr lang="en-US" altLang="zh-CN" sz="24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′) = </m:t>
                      </m:r>
                      <m:r>
                        <a:rPr lang="en-US" altLang="zh-CN" sz="2400" i="1" dirty="0" smtClean="0">
                          <a:latin typeface="Cambria Math"/>
                        </a:rPr>
                        <m:t>𝐴𝐶𝐷</m:t>
                      </m:r>
                      <m:r>
                        <a:rPr lang="en-US" altLang="zh-CN" sz="2400" i="1" dirty="0" smtClean="0">
                          <a:latin typeface="Cambria Math"/>
                        </a:rPr>
                        <m:t> ∙ 1 = </m:t>
                      </m:r>
                      <m:r>
                        <a:rPr lang="en-US" altLang="zh-CN" sz="2400" i="1" dirty="0" smtClean="0">
                          <a:latin typeface="Cambria Math"/>
                        </a:rPr>
                        <m:t>𝐴𝐶𝐷</m:t>
                      </m:r>
                    </m:oMath>
                  </m:oMathPara>
                </a14:m>
                <a:endParaRPr lang="en-US" altLang="zh-CN" sz="2400" i="1" dirty="0"/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96752"/>
                <a:ext cx="8775576" cy="5256584"/>
              </a:xfrm>
              <a:prstGeom prst="rect">
                <a:avLst/>
              </a:prstGeom>
              <a:blipFill rotWithShape="0">
                <a:blip r:embed="rId2"/>
                <a:stretch>
                  <a:fillRect l="-903" t="-9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740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695696"/>
          </a:xfrm>
        </p:spPr>
        <p:txBody>
          <a:bodyPr/>
          <a:lstStyle/>
          <a:p>
            <a:r>
              <a:rPr lang="zh-CN" altLang="en-US" sz="4000" dirty="0"/>
              <a:t>函数的求反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07504" y="1052736"/>
            <a:ext cx="8964488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en-US" altLang="zh-CN" sz="2400" dirty="0" smtClean="0"/>
              <a:t>The complement of a function F is F</a:t>
            </a:r>
            <a:r>
              <a:rPr lang="en-US" altLang="zh-CN" sz="2400" dirty="0" smtClean="0">
                <a:latin typeface="Times New Roman" pitchFamily="18" charset="0"/>
              </a:rPr>
              <a:t>’</a:t>
            </a:r>
            <a:r>
              <a:rPr lang="en-US" altLang="zh-CN" sz="2400" dirty="0" smtClean="0"/>
              <a:t> and is obtained from an interchange of 0</a:t>
            </a:r>
            <a:r>
              <a:rPr lang="en-US" altLang="zh-CN" sz="2400" dirty="0" smtClean="0">
                <a:latin typeface="Times New Roman" pitchFamily="18" charset="0"/>
              </a:rPr>
              <a:t>’</a:t>
            </a:r>
            <a:r>
              <a:rPr lang="en-US" altLang="zh-CN" sz="2400" dirty="0" smtClean="0"/>
              <a:t>s for 1</a:t>
            </a:r>
            <a:r>
              <a:rPr lang="en-US" altLang="zh-CN" sz="2400" dirty="0" smtClean="0">
                <a:latin typeface="Times New Roman" pitchFamily="18" charset="0"/>
              </a:rPr>
              <a:t>’</a:t>
            </a:r>
            <a:r>
              <a:rPr lang="en-US" altLang="zh-CN" sz="2400" dirty="0" smtClean="0"/>
              <a:t>s and 1</a:t>
            </a:r>
            <a:r>
              <a:rPr lang="en-US" altLang="zh-CN" sz="2400" dirty="0" smtClean="0">
                <a:latin typeface="Times New Roman" pitchFamily="18" charset="0"/>
              </a:rPr>
              <a:t>’</a:t>
            </a:r>
            <a:r>
              <a:rPr lang="en-US" altLang="zh-CN" sz="2400" dirty="0" smtClean="0"/>
              <a:t>s for 0</a:t>
            </a:r>
            <a:r>
              <a:rPr lang="en-US" altLang="zh-CN" sz="2400" dirty="0" smtClean="0">
                <a:latin typeface="Times New Roman" pitchFamily="18" charset="0"/>
              </a:rPr>
              <a:t>’</a:t>
            </a:r>
            <a:r>
              <a:rPr lang="en-US" altLang="zh-CN" sz="2400" dirty="0" smtClean="0"/>
              <a:t>s in the values of F.</a:t>
            </a:r>
          </a:p>
          <a:p>
            <a:pPr eaLnBrk="1" hangingPunct="1"/>
            <a:r>
              <a:rPr lang="en-US" altLang="zh-CN" sz="2400" dirty="0" smtClean="0"/>
              <a:t>The complement of a function may be derived algebraically through </a:t>
            </a:r>
            <a:r>
              <a:rPr lang="en-US" altLang="zh-CN" sz="2400" b="1" dirty="0" err="1" smtClean="0"/>
              <a:t>DeMorgan</a:t>
            </a:r>
            <a:r>
              <a:rPr lang="en-US" altLang="zh-CN" sz="2400" dirty="0" err="1" smtClean="0">
                <a:latin typeface="Times New Roman" pitchFamily="18" charset="0"/>
              </a:rPr>
              <a:t>’</a:t>
            </a:r>
            <a:r>
              <a:rPr lang="en-US" altLang="zh-CN" sz="2400" dirty="0" err="1" smtClean="0"/>
              <a:t>s</a:t>
            </a:r>
            <a:endParaRPr lang="en-US" altLang="zh-CN" sz="2400" dirty="0" smtClean="0"/>
          </a:p>
          <a:p>
            <a:pPr eaLnBrk="1" hangingPunct="1"/>
            <a:endParaRPr lang="en-US" altLang="zh-CN" sz="2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 bwMode="auto">
              <a:xfrm>
                <a:off x="260920" y="3645024"/>
                <a:ext cx="8559552" cy="3096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eaLnBrk="1" hangingPunct="1">
                  <a:buNone/>
                </a:pP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(</m:t>
                    </m:r>
                    <m:r>
                      <a:rPr lang="en-US" altLang="zh-CN" sz="2400" i="1" dirty="0" smtClean="0">
                        <a:latin typeface="Cambria Math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/>
                      </a:rPr>
                      <m:t>+</m:t>
                    </m:r>
                    <m:r>
                      <a:rPr lang="en-US" altLang="zh-CN" sz="2400" i="1" dirty="0" smtClean="0">
                        <a:latin typeface="Cambria Math"/>
                      </a:rPr>
                      <m:t>𝐵</m:t>
                    </m:r>
                    <m:r>
                      <a:rPr lang="en-US" altLang="zh-CN" sz="2400" i="1" dirty="0" smtClean="0">
                        <a:latin typeface="Cambria Math"/>
                      </a:rPr>
                      <m:t>+</m:t>
                    </m:r>
                    <m:r>
                      <a:rPr lang="en-US" altLang="zh-CN" sz="2400" i="1" dirty="0" smtClean="0">
                        <a:latin typeface="Cambria Math"/>
                      </a:rPr>
                      <m:t>𝐶</m:t>
                    </m:r>
                    <m:r>
                      <a:rPr lang="en-US" altLang="zh-CN" sz="2400" i="1" dirty="0" smtClean="0">
                        <a:latin typeface="Cambria Math"/>
                      </a:rPr>
                      <m:t>)′ = (</m:t>
                    </m:r>
                    <m:r>
                      <a:rPr lang="en-US" altLang="zh-CN" sz="2400" i="1" dirty="0" smtClean="0">
                        <a:latin typeface="Cambria Math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/>
                      </a:rPr>
                      <m:t>+</m:t>
                    </m:r>
                    <m:r>
                      <a:rPr lang="en-US" altLang="zh-CN" sz="2400" i="1" dirty="0" smtClean="0">
                        <a:latin typeface="Cambria Math"/>
                      </a:rPr>
                      <m:t>𝑋</m:t>
                    </m:r>
                    <m:r>
                      <a:rPr lang="en-US" altLang="zh-CN" sz="2400" i="1" dirty="0" smtClean="0">
                        <a:latin typeface="Cambria Math"/>
                      </a:rPr>
                      <m:t>)′</m:t>
                    </m:r>
                  </m:oMath>
                </a14:m>
                <a:r>
                  <a:rPr lang="en-US" altLang="zh-CN" sz="2400" dirty="0" smtClean="0"/>
                  <a:t>	          let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𝐵</m:t>
                    </m:r>
                    <m:r>
                      <a:rPr lang="en-US" altLang="zh-CN" sz="2400" i="1" dirty="0" smtClean="0">
                        <a:latin typeface="Cambria Math"/>
                      </a:rPr>
                      <m:t>+</m:t>
                    </m:r>
                    <m:r>
                      <a:rPr lang="en-US" altLang="zh-CN" sz="2400" i="1" dirty="0" smtClean="0">
                        <a:latin typeface="Cambria Math"/>
                      </a:rPr>
                      <m:t>𝐶</m:t>
                    </m:r>
                    <m:r>
                      <a:rPr lang="en-US" altLang="zh-CN" sz="2400" i="1" dirty="0" smtClean="0">
                        <a:latin typeface="Cambria Math"/>
                      </a:rPr>
                      <m:t> = </m:t>
                    </m:r>
                    <m:r>
                      <a:rPr lang="en-US" altLang="zh-CN" sz="24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:r>
                  <a:rPr lang="en-US" altLang="zh-CN" sz="2400" dirty="0" smtClean="0"/>
                  <a:t> 	        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= </m:t>
                    </m:r>
                    <m:r>
                      <a:rPr lang="en-US" altLang="zh-CN" sz="2400" i="1" dirty="0" smtClean="0">
                        <a:latin typeface="Cambria Math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/>
                      </a:rPr>
                      <m:t>′</m:t>
                    </m:r>
                    <m:r>
                      <a:rPr lang="en-US" altLang="zh-CN" sz="2400" i="1" dirty="0" smtClean="0">
                        <a:latin typeface="Cambria Math"/>
                      </a:rPr>
                      <m:t>𝑋</m:t>
                    </m:r>
                    <m:r>
                      <a:rPr lang="en-US" altLang="zh-CN" sz="2400" i="1" dirty="0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altLang="zh-CN" sz="2400" dirty="0" smtClean="0"/>
                  <a:t>	                    by </a:t>
                </a:r>
                <a:r>
                  <a:rPr lang="en-US" altLang="zh-CN" sz="2400" dirty="0" err="1" smtClean="0"/>
                  <a:t>DeMorgan's</a:t>
                </a:r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:r>
                  <a:rPr lang="en-US" altLang="zh-CN" sz="2400" dirty="0" smtClean="0"/>
                  <a:t>                  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= </m:t>
                    </m:r>
                    <m:r>
                      <a:rPr lang="en-US" altLang="zh-CN" sz="2400" i="1" dirty="0" smtClean="0">
                        <a:latin typeface="Cambria Math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/>
                      </a:rPr>
                      <m:t>′(</m:t>
                    </m:r>
                    <m:r>
                      <a:rPr lang="en-US" altLang="zh-CN" sz="2400" i="1" dirty="0" smtClean="0">
                        <a:latin typeface="Cambria Math"/>
                      </a:rPr>
                      <m:t>𝐵</m:t>
                    </m:r>
                    <m:r>
                      <a:rPr lang="en-US" altLang="zh-CN" sz="2400" i="1" dirty="0" smtClean="0">
                        <a:latin typeface="Cambria Math"/>
                      </a:rPr>
                      <m:t>+</m:t>
                    </m:r>
                    <m:r>
                      <a:rPr lang="en-US" altLang="zh-CN" sz="2400" i="1" dirty="0" smtClean="0">
                        <a:latin typeface="Cambria Math"/>
                      </a:rPr>
                      <m:t>𝐶</m:t>
                    </m:r>
                    <m:r>
                      <a:rPr lang="en-US" altLang="zh-CN" sz="2400" i="1" dirty="0" smtClean="0">
                        <a:latin typeface="Cambria Math"/>
                      </a:rPr>
                      <m:t>)′</m:t>
                    </m:r>
                  </m:oMath>
                </a14:m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:r>
                  <a:rPr lang="en-US" altLang="zh-CN" sz="2400" dirty="0" smtClean="0"/>
                  <a:t>                  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= </m:t>
                    </m:r>
                    <m:r>
                      <a:rPr lang="en-US" altLang="zh-CN" sz="2400" i="1" dirty="0" smtClean="0">
                        <a:latin typeface="Cambria Math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/>
                      </a:rPr>
                      <m:t>′(</m:t>
                    </m:r>
                    <m:r>
                      <a:rPr lang="en-US" altLang="zh-CN" sz="2400" i="1" dirty="0" smtClean="0">
                        <a:latin typeface="Cambria Math"/>
                      </a:rPr>
                      <m:t>𝐵</m:t>
                    </m:r>
                    <m:r>
                      <a:rPr lang="en-US" altLang="zh-CN" sz="2400" i="1" dirty="0" smtClean="0">
                        <a:latin typeface="Cambria Math"/>
                      </a:rPr>
                      <m:t>′</m:t>
                    </m:r>
                    <m:r>
                      <a:rPr lang="en-US" altLang="zh-CN" sz="2400" i="1" dirty="0" smtClean="0">
                        <a:latin typeface="Cambria Math"/>
                      </a:rPr>
                      <m:t>𝐶</m:t>
                    </m:r>
                    <m:r>
                      <a:rPr lang="en-US" altLang="zh-CN" sz="2400" i="1" dirty="0" smtClean="0">
                        <a:latin typeface="Cambria Math"/>
                      </a:rPr>
                      <m:t>′)</m:t>
                    </m:r>
                  </m:oMath>
                </a14:m>
                <a:r>
                  <a:rPr lang="en-US" altLang="zh-CN" sz="2400" dirty="0" smtClean="0"/>
                  <a:t>  	          by </a:t>
                </a:r>
                <a:r>
                  <a:rPr lang="en-US" altLang="zh-CN" sz="2400" dirty="0" err="1" smtClean="0"/>
                  <a:t>DeMorgan's</a:t>
                </a:r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:r>
                  <a:rPr lang="en-US" altLang="zh-CN" sz="2400" dirty="0" smtClean="0"/>
                  <a:t>	        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= </m:t>
                    </m:r>
                    <m:r>
                      <a:rPr lang="en-US" altLang="zh-CN" sz="2400" i="1" dirty="0" smtClean="0">
                        <a:latin typeface="Cambria Math"/>
                      </a:rPr>
                      <m:t>𝐴</m:t>
                    </m:r>
                    <m:r>
                      <a:rPr lang="en-US" altLang="zh-CN" sz="2400" i="1" dirty="0" smtClean="0">
                        <a:latin typeface="Cambria Math"/>
                      </a:rPr>
                      <m:t>′</m:t>
                    </m:r>
                    <m:r>
                      <a:rPr lang="en-US" altLang="zh-CN" sz="2400" i="1" dirty="0" smtClean="0">
                        <a:latin typeface="Cambria Math"/>
                      </a:rPr>
                      <m:t>𝐵</m:t>
                    </m:r>
                    <m:r>
                      <a:rPr lang="en-US" altLang="zh-CN" sz="2400" i="1" dirty="0" smtClean="0">
                        <a:latin typeface="Cambria Math"/>
                      </a:rPr>
                      <m:t>′</m:t>
                    </m:r>
                    <m:r>
                      <a:rPr lang="en-US" altLang="zh-CN" sz="2400" i="1" dirty="0" smtClean="0">
                        <a:latin typeface="Cambria Math"/>
                      </a:rPr>
                      <m:t>𝐶</m:t>
                    </m:r>
                    <m:r>
                      <a:rPr lang="en-US" altLang="zh-CN" sz="2400" i="1" dirty="0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altLang="zh-CN" sz="2400" dirty="0" smtClean="0"/>
                  <a:t>		 associative</a:t>
                </a:r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TW" b="1" i="1" dirty="0" smtClean="0">
                        <a:latin typeface="Cambria Math"/>
                      </a:rPr>
                      <m:t>(</m:t>
                    </m:r>
                    <m:r>
                      <a:rPr lang="en-US" altLang="zh-TW" b="1" i="1" dirty="0" smtClean="0">
                        <a:latin typeface="Cambria Math"/>
                      </a:rPr>
                      <m:t>𝑨</m:t>
                    </m:r>
                    <m:r>
                      <a:rPr lang="en-US" altLang="zh-TW" b="1" i="1" dirty="0" smtClean="0">
                        <a:latin typeface="Cambria Math"/>
                      </a:rPr>
                      <m:t>+</m:t>
                    </m:r>
                    <m:r>
                      <a:rPr lang="en-US" altLang="zh-TW" b="1" i="1" dirty="0" smtClean="0">
                        <a:latin typeface="Cambria Math"/>
                      </a:rPr>
                      <m:t>𝑩</m:t>
                    </m:r>
                    <m:r>
                      <a:rPr lang="en-US" altLang="zh-TW" b="1" i="1" dirty="0" smtClean="0">
                        <a:latin typeface="Cambria Math"/>
                      </a:rPr>
                      <m:t>+</m:t>
                    </m:r>
                    <m:r>
                      <a:rPr lang="en-US" altLang="zh-TW" b="1" i="1" dirty="0" smtClean="0">
                        <a:latin typeface="Cambria Math"/>
                      </a:rPr>
                      <m:t>𝑪</m:t>
                    </m:r>
                    <m:r>
                      <a:rPr lang="en-US" altLang="zh-TW" b="1" i="1" dirty="0" smtClean="0">
                        <a:latin typeface="Cambria Math"/>
                      </a:rPr>
                      <m:t>+ ⋯ +</m:t>
                    </m:r>
                    <m:r>
                      <a:rPr lang="en-US" altLang="zh-TW" b="1" i="1" dirty="0" smtClean="0">
                        <a:latin typeface="Cambria Math"/>
                      </a:rPr>
                      <m:t>𝑭</m:t>
                    </m:r>
                    <m:r>
                      <a:rPr lang="en-US" altLang="zh-TW" b="1" i="1" dirty="0" smtClean="0">
                        <a:latin typeface="Cambria Math"/>
                      </a:rPr>
                      <m:t>)′ = </m:t>
                    </m:r>
                    <m:r>
                      <a:rPr lang="en-US" altLang="zh-TW" b="1" i="1" dirty="0" smtClean="0">
                        <a:latin typeface="Cambria Math"/>
                      </a:rPr>
                      <m:t>𝑨</m:t>
                    </m:r>
                    <m:r>
                      <a:rPr lang="en-US" altLang="zh-TW" b="1" i="1" dirty="0" smtClean="0">
                        <a:latin typeface="Cambria Math"/>
                      </a:rPr>
                      <m:t>′</m:t>
                    </m:r>
                    <m:r>
                      <a:rPr lang="en-US" altLang="zh-TW" b="1" i="1" dirty="0" smtClean="0">
                        <a:latin typeface="Cambria Math"/>
                      </a:rPr>
                      <m:t>𝑩</m:t>
                    </m:r>
                    <m:r>
                      <a:rPr lang="en-US" altLang="zh-TW" b="1" i="1" dirty="0" smtClean="0">
                        <a:latin typeface="Cambria Math"/>
                      </a:rPr>
                      <m:t>′</m:t>
                    </m:r>
                    <m:r>
                      <a:rPr lang="en-US" altLang="zh-TW" b="1" i="1" dirty="0" smtClean="0">
                        <a:latin typeface="Cambria Math"/>
                      </a:rPr>
                      <m:t>𝑪</m:t>
                    </m:r>
                    <m:r>
                      <a:rPr lang="en-US" altLang="zh-TW" b="1" i="1" dirty="0" smtClean="0">
                        <a:latin typeface="Cambria Math"/>
                      </a:rPr>
                      <m:t>′⋯</m:t>
                    </m:r>
                    <m:r>
                      <a:rPr lang="en-US" altLang="zh-TW" b="1" i="1" dirty="0" smtClean="0">
                        <a:latin typeface="Cambria Math"/>
                      </a:rPr>
                      <m:t>𝑭</m:t>
                    </m:r>
                    <m:r>
                      <a:rPr lang="en-US" altLang="zh-TW" b="1" i="1" dirty="0" smtClean="0">
                        <a:latin typeface="Cambria Math"/>
                      </a:rPr>
                      <m:t>′</m:t>
                    </m:r>
                  </m:oMath>
                </a14:m>
                <a:endParaRPr lang="en-US" altLang="zh-TW" b="1" dirty="0" smtClean="0"/>
              </a:p>
              <a:p>
                <a:pPr lvl="1" eaLnBrk="1" hangingPunct="1"/>
                <a14:m>
                  <m:oMath xmlns:m="http://schemas.openxmlformats.org/officeDocument/2006/math">
                    <m:r>
                      <a:rPr lang="en-US" altLang="zh-TW" b="1" i="1" dirty="0" smtClean="0">
                        <a:latin typeface="Cambria Math"/>
                      </a:rPr>
                      <m:t>(</m:t>
                    </m:r>
                    <m:r>
                      <a:rPr lang="en-US" altLang="zh-TW" b="1" i="1" dirty="0" smtClean="0">
                        <a:latin typeface="Cambria Math"/>
                      </a:rPr>
                      <m:t>𝑨𝑩𝑪</m:t>
                    </m:r>
                    <m:r>
                      <a:rPr lang="en-US" altLang="zh-TW" b="1" i="1" dirty="0" smtClean="0">
                        <a:latin typeface="Cambria Math"/>
                        <a:ea typeface="Cambria Math"/>
                      </a:rPr>
                      <m:t>⋯</m:t>
                    </m:r>
                    <m:r>
                      <a:rPr lang="en-US" altLang="zh-TW" b="1" i="1" dirty="0" smtClean="0">
                        <a:latin typeface="Cambria Math"/>
                      </a:rPr>
                      <m:t>𝑭</m:t>
                    </m:r>
                    <m:r>
                      <a:rPr lang="en-US" altLang="zh-TW" b="1" i="1" dirty="0" smtClean="0">
                        <a:latin typeface="Cambria Math"/>
                      </a:rPr>
                      <m:t>)′ = </m:t>
                    </m:r>
                    <m:r>
                      <a:rPr lang="en-US" altLang="zh-TW" b="1" i="1" dirty="0" smtClean="0">
                        <a:latin typeface="Cambria Math"/>
                      </a:rPr>
                      <m:t>𝑨</m:t>
                    </m:r>
                    <m:r>
                      <a:rPr lang="en-US" altLang="zh-TW" b="1" i="1" dirty="0" smtClean="0">
                        <a:latin typeface="Cambria Math"/>
                      </a:rPr>
                      <m:t>′+ </m:t>
                    </m:r>
                    <m:r>
                      <a:rPr lang="en-US" altLang="zh-TW" b="1" i="1" dirty="0" smtClean="0">
                        <a:latin typeface="Cambria Math"/>
                      </a:rPr>
                      <m:t>𝑩</m:t>
                    </m:r>
                    <m:r>
                      <a:rPr lang="en-US" altLang="zh-TW" b="1" i="1" dirty="0" smtClean="0">
                        <a:latin typeface="Cambria Math"/>
                      </a:rPr>
                      <m:t>′+</m:t>
                    </m:r>
                    <m:r>
                      <a:rPr lang="en-US" altLang="zh-TW" b="1" i="1" dirty="0" smtClean="0">
                        <a:latin typeface="Cambria Math"/>
                      </a:rPr>
                      <m:t>𝑪</m:t>
                    </m:r>
                    <m:r>
                      <a:rPr lang="en-US" altLang="zh-TW" b="1" i="1" dirty="0" smtClean="0">
                        <a:latin typeface="Cambria Math"/>
                      </a:rPr>
                      <m:t>′+ ⋯ +</m:t>
                    </m:r>
                    <m:r>
                      <a:rPr lang="en-US" altLang="zh-TW" b="1" i="1" dirty="0" smtClean="0">
                        <a:latin typeface="Cambria Math"/>
                      </a:rPr>
                      <m:t>𝑭</m:t>
                    </m:r>
                    <m:r>
                      <a:rPr lang="en-US" altLang="zh-TW" b="1" i="1" dirty="0" smtClean="0">
                        <a:latin typeface="Cambria Math"/>
                      </a:rPr>
                      <m:t>′</m:t>
                    </m:r>
                  </m:oMath>
                </a14:m>
                <a:endParaRPr lang="en-US" altLang="zh-CN" sz="2000" b="1" dirty="0" smtClean="0"/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920" y="3645024"/>
                <a:ext cx="8559552" cy="3096344"/>
              </a:xfrm>
              <a:prstGeom prst="rect">
                <a:avLst/>
              </a:prstGeom>
              <a:blipFill rotWithShape="1">
                <a:blip r:embed="rId2"/>
                <a:stretch>
                  <a:fillRect l="-641" t="-17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 bwMode="auto">
          <a:xfrm>
            <a:off x="638408" y="5589240"/>
            <a:ext cx="6696744" cy="115212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7600769"/>
                  </p:ext>
                </p:extLst>
              </p:nvPr>
            </p:nvGraphicFramePr>
            <p:xfrm>
              <a:off x="395536" y="2817999"/>
              <a:ext cx="8352928" cy="5760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19538"/>
                    <a:gridCol w="2576404"/>
                    <a:gridCol w="3056986"/>
                  </a:tblGrid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定理</a:t>
                          </a:r>
                          <a:r>
                            <a:rPr lang="en-US" altLang="zh-CN" sz="2400" dirty="0" smtClean="0"/>
                            <a:t>5</a:t>
                          </a:r>
                          <a:r>
                            <a:rPr lang="zh-CN" altLang="en-US" sz="2400" dirty="0" smtClean="0"/>
                            <a:t>：</a:t>
                          </a:r>
                          <a:r>
                            <a:rPr lang="zh-CN" altLang="en-US" sz="2400" dirty="0" smtClean="0">
                              <a:solidFill>
                                <a:srgbClr val="FF0000"/>
                              </a:solidFill>
                            </a:rPr>
                            <a:t>摩根定理</a:t>
                          </a:r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  <a:ea typeface="Cambria Math"/>
                                      </a:rPr>
                                      <m:t>𝒙</m:t>
                                    </m:r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</m:d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′=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′∙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1" i="1" smtClean="0">
                                        <a:latin typeface="Cambria Math"/>
                                        <a:ea typeface="Cambria Math"/>
                                      </a:rPr>
                                      <m:t>𝒙</m:t>
                                    </m:r>
                                    <m:r>
                                      <a:rPr lang="en-US" altLang="zh-CN" sz="2400" b="1" i="1" smtClean="0">
                                        <a:latin typeface="Cambria Math"/>
                                        <a:ea typeface="Cambria Math"/>
                                      </a:rPr>
                                      <m:t>∙</m:t>
                                    </m:r>
                                    <m:r>
                                      <a:rPr lang="en-US" altLang="zh-CN" sz="24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</m:d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′=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𝒙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′+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𝒚</m:t>
                                </m:r>
                                <m:r>
                                  <a:rPr lang="en-US" altLang="zh-CN" sz="2400" b="1" i="1" smtClean="0"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7600769"/>
                  </p:ext>
                </p:extLst>
              </p:nvPr>
            </p:nvGraphicFramePr>
            <p:xfrm>
              <a:off x="395536" y="2817999"/>
              <a:ext cx="8352928" cy="5760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19538"/>
                    <a:gridCol w="2576404"/>
                    <a:gridCol w="3056986"/>
                  </a:tblGrid>
                  <a:tr h="5760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定理</a:t>
                          </a:r>
                          <a:r>
                            <a:rPr lang="en-US" altLang="zh-CN" sz="2400" dirty="0" smtClean="0"/>
                            <a:t>5</a:t>
                          </a:r>
                          <a:r>
                            <a:rPr lang="zh-CN" altLang="en-US" sz="2400" dirty="0" smtClean="0"/>
                            <a:t>：</a:t>
                          </a:r>
                          <a:r>
                            <a:rPr lang="zh-CN" altLang="en-US" sz="2400" dirty="0" smtClean="0">
                              <a:solidFill>
                                <a:srgbClr val="FF0000"/>
                              </a:solidFill>
                            </a:rPr>
                            <a:t>摩根定理</a:t>
                          </a:r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  <a:blipFill rotWithShape="0">
                          <a:blip r:embed="rId3"/>
                          <a:stretch>
                            <a:fillRect l="-106147" t="-3158" r="-119622" b="-1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cell3D prstMaterial="dkEdge">
                          <a:bevel prst="relaxedInset"/>
                          <a:lightRig rig="flood" dir="t"/>
                        </a:cell3D>
                        <a:blipFill rotWithShape="0">
                          <a:blip r:embed="rId3"/>
                          <a:stretch>
                            <a:fillRect l="-173705" t="-3158" r="-797" b="-1368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673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695696"/>
          </a:xfrm>
        </p:spPr>
        <p:txBody>
          <a:bodyPr/>
          <a:lstStyle/>
          <a:p>
            <a:r>
              <a:rPr lang="zh-CN" altLang="en-US" sz="4000" dirty="0" smtClean="0"/>
              <a:t>函数的求反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395536" y="1124744"/>
                <a:ext cx="8559552" cy="2232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𝑥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′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𝑦𝑧</m:t>
                    </m:r>
                    <m:r>
                      <a:rPr lang="en-US" altLang="zh-CN" sz="2400" i="1" dirty="0" smtClean="0">
                        <a:latin typeface="Cambria Math"/>
                      </a:rPr>
                      <m:t>′+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𝑥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′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𝑦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′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𝑧</m:t>
                    </m:r>
                    <m:r>
                      <a:rPr lang="en-US" altLang="zh-CN" sz="2400" i="1" dirty="0" smtClean="0">
                        <a:latin typeface="Cambria Math"/>
                      </a:rPr>
                      <m:t>)′=(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𝑥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′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𝑦𝑧</m:t>
                    </m:r>
                    <m:r>
                      <a:rPr lang="en-US" altLang="zh-CN" sz="2400" i="1" dirty="0" smtClean="0">
                        <a:latin typeface="Cambria Math"/>
                      </a:rPr>
                      <m:t>′)′</m:t>
                    </m:r>
                    <m:r>
                      <a:rPr lang="en-US" altLang="zh-CN" sz="2400" i="1" dirty="0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sz="2400" i="1" dirty="0" smtClean="0">
                        <a:latin typeface="Cambria Math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𝑥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′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𝑦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′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𝑧</m:t>
                    </m:r>
                    <m:r>
                      <a:rPr lang="en-US" altLang="zh-CN" sz="2400" i="1" dirty="0" smtClean="0">
                        <a:latin typeface="Cambria Math"/>
                      </a:rPr>
                      <m:t>)′</m:t>
                    </m:r>
                  </m:oMath>
                </a14:m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:r>
                  <a:rPr lang="en-US" altLang="zh-CN" sz="2400" dirty="0" smtClean="0"/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=(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𝑥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+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𝑦</m:t>
                    </m:r>
                    <m:r>
                      <a:rPr lang="en-US" altLang="zh-CN" sz="2400" i="1" dirty="0" smtClean="0">
                        <a:latin typeface="Cambria Math"/>
                      </a:rPr>
                      <m:t>′+</m:t>
                    </m:r>
                    <m:r>
                      <a:rPr lang="en-US" altLang="zh-CN" sz="2400" i="1" dirty="0" smtClean="0">
                        <a:latin typeface="Cambria Math"/>
                      </a:rPr>
                      <m:t>𝑧</m:t>
                    </m:r>
                    <m:r>
                      <a:rPr lang="en-US" altLang="zh-CN" sz="2400" i="1" dirty="0" smtClean="0">
                        <a:latin typeface="Cambria Math"/>
                      </a:rPr>
                      <m:t>)∙(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𝑥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+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𝑦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+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𝑧</m:t>
                    </m:r>
                    <m:r>
                      <a:rPr lang="en-US" altLang="zh-CN" sz="2400" i="1" dirty="0" smtClean="0">
                        <a:latin typeface="Cambria Math"/>
                      </a:rPr>
                      <m:t>′)</m:t>
                    </m:r>
                  </m:oMath>
                </a14:m>
                <a:endParaRPr lang="en-US" altLang="zh-CN" sz="2400" dirty="0" smtClean="0"/>
              </a:p>
              <a:p>
                <a:pPr eaLnBrk="1" hangingPunct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 smtClean="0">
                                <a:latin typeface="Cambria Math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 dirty="0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i="1" dirty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altLang="zh-CN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 dirty="0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altLang="zh-CN" sz="2400" i="1" dirty="0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2400" i="1" dirty="0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altLang="zh-CN" sz="2400" i="1" dirty="0" err="1" smtClean="0">
                                    <a:latin typeface="Cambria Math"/>
                                  </a:rPr>
                                  <m:t>𝑦𝑧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sz="240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400" i="1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altLang="zh-CN" sz="240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400" i="1" dirty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dirty="0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i="1" dirty="0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dirty="0" smtClean="0">
                                    <a:latin typeface="Cambria Math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2400" i="1" dirty="0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 i="1" dirty="0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400" i="1" dirty="0" err="1" smtClean="0">
                                <a:latin typeface="Cambria Math"/>
                              </a:rPr>
                              <m:t>𝑦𝑧</m:t>
                            </m:r>
                          </m:e>
                        </m:d>
                      </m:e>
                      <m:sup>
                        <m:r>
                          <a:rPr lang="en-US" altLang="zh-CN" sz="240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400" i="1" dirty="0" smtClean="0">
                    <a:latin typeface="Cambria Math"/>
                  </a:rPr>
                  <a:t/>
                </a:r>
                <a:br>
                  <a:rPr lang="en-US" altLang="zh-CN" sz="2400" i="1" dirty="0" smtClean="0">
                    <a:latin typeface="Cambria Math"/>
                  </a:rPr>
                </a:br>
                <a:r>
                  <a:rPr lang="en-US" altLang="zh-CN" sz="2400" i="1" dirty="0" smtClean="0">
                    <a:latin typeface="Cambria Math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                  = </m:t>
                    </m:r>
                    <m:r>
                      <a:rPr lang="en-US" altLang="zh-CN" sz="2400" i="1" dirty="0" smtClean="0">
                        <a:latin typeface="Cambria Math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/>
                      </a:rPr>
                      <m:t>′+(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𝑦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′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𝑧</m:t>
                    </m:r>
                    <m:r>
                      <a:rPr lang="en-US" altLang="zh-CN" sz="2400" i="1" dirty="0" smtClean="0">
                        <a:latin typeface="Cambria Math"/>
                      </a:rPr>
                      <m:t>′)′</m:t>
                    </m:r>
                    <m:r>
                      <a:rPr lang="en-US" altLang="zh-CN" sz="2400" i="1" dirty="0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sz="2400" i="1" dirty="0" smtClean="0">
                        <a:latin typeface="Cambria Math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𝑦𝑧</m:t>
                    </m:r>
                    <m:r>
                      <a:rPr lang="en-US" altLang="zh-CN" sz="2400" i="1" dirty="0" smtClean="0">
                        <a:latin typeface="Cambria Math"/>
                      </a:rPr>
                      <m:t>)′</m:t>
                    </m:r>
                  </m:oMath>
                </a14:m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:r>
                  <a:rPr lang="en-US" altLang="zh-CN" sz="2400" dirty="0" smtClean="0"/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/>
                      </a:rPr>
                      <m:t>= </m:t>
                    </m:r>
                    <m:r>
                      <a:rPr lang="en-US" altLang="zh-CN" sz="2400" i="1" dirty="0" smtClean="0">
                        <a:latin typeface="Cambria Math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/>
                      </a:rPr>
                      <m:t>′+(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𝑦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+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𝑧</m:t>
                    </m:r>
                    <m:r>
                      <a:rPr lang="en-US" altLang="zh-CN" sz="2400" i="1" dirty="0" smtClean="0">
                        <a:latin typeface="Cambria Math"/>
                      </a:rPr>
                      <m:t>)</m:t>
                    </m:r>
                    <m:r>
                      <a:rPr lang="en-US" altLang="zh-CN" sz="2400" i="1" dirty="0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CN" sz="2400" i="1" dirty="0" smtClean="0">
                        <a:latin typeface="Cambria Math"/>
                      </a:rPr>
                      <m:t>(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𝑦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′+</m:t>
                    </m:r>
                    <m:r>
                      <a:rPr lang="en-US" altLang="zh-CN" sz="2400" i="1" dirty="0" err="1" smtClean="0">
                        <a:latin typeface="Cambria Math"/>
                      </a:rPr>
                      <m:t>𝑧</m:t>
                    </m:r>
                    <m:r>
                      <a:rPr lang="en-US" altLang="zh-CN" sz="2400" i="1" dirty="0" smtClean="0">
                        <a:latin typeface="Cambria Math"/>
                      </a:rPr>
                      <m:t>′)</m:t>
                    </m:r>
                  </m:oMath>
                </a14:m>
                <a:endParaRPr lang="en-US" altLang="zh-CN" sz="2400" dirty="0" smtClean="0"/>
              </a:p>
              <a:p>
                <a:pPr eaLnBrk="1" hangingPunct="1"/>
                <a:endParaRPr lang="en-US" altLang="zh-CN" sz="2400" dirty="0" smtClean="0"/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1124744"/>
                <a:ext cx="8559552" cy="2232248"/>
              </a:xfrm>
              <a:prstGeom prst="rect">
                <a:avLst/>
              </a:prstGeom>
              <a:blipFill rotWithShape="1">
                <a:blip r:embed="rId2"/>
                <a:stretch>
                  <a:fillRect l="-1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 txBox="1">
                <a:spLocks noChangeArrowheads="1"/>
              </p:cNvSpPr>
              <p:nvPr/>
            </p:nvSpPr>
            <p:spPr bwMode="auto">
              <a:xfrm>
                <a:off x="323528" y="5085184"/>
                <a:ext cx="8820472" cy="144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/>
                      </a:rPr>
                      <m:t>𝐹</m:t>
                    </m:r>
                    <m:r>
                      <a:rPr lang="en-US" altLang="zh-TW" sz="2800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TW" sz="2800" b="0" i="1" dirty="0" smtClean="0">
                        <a:latin typeface="Cambria Math"/>
                      </a:rPr>
                      <m:t>=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𝑥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′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𝑦𝑧</m:t>
                    </m:r>
                    <m:r>
                      <a:rPr lang="en-US" altLang="zh-TW" sz="2800" i="1" dirty="0" smtClean="0">
                        <a:latin typeface="Cambria Math"/>
                      </a:rPr>
                      <m:t>′+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𝑥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′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𝑦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′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altLang="zh-TW" sz="2800" dirty="0" smtClean="0"/>
                  <a:t>  </a:t>
                </a:r>
                <a:br>
                  <a:rPr lang="en-US" altLang="zh-TW" sz="2800" dirty="0" smtClean="0"/>
                </a:br>
                <a:r>
                  <a:rPr lang="en-US" altLang="zh-TW" sz="2800" dirty="0" smtClean="0"/>
                  <a:t>=&gt;</a:t>
                </a:r>
                <a:r>
                  <a:rPr lang="en-US" altLang="zh-TW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①</a:t>
                </a:r>
                <a:r>
                  <a:rPr lang="zh-CN" altLang="en-US" sz="2400" dirty="0" smtClean="0"/>
                  <a:t>对偶式：           </a:t>
                </a:r>
                <a14:m>
                  <m:oMath xmlns:m="http://schemas.openxmlformats.org/officeDocument/2006/math">
                    <m:r>
                      <a:rPr lang="en-US" altLang="zh-TW" sz="2800" i="1" dirty="0" smtClean="0">
                        <a:latin typeface="Cambria Math"/>
                      </a:rPr>
                      <m:t>(</m:t>
                    </m:r>
                    <m:r>
                      <a:rPr lang="en-US" altLang="zh-TW" sz="2800" i="1" dirty="0" smtClean="0">
                        <a:latin typeface="Cambria Math"/>
                      </a:rPr>
                      <m:t>𝑥</m:t>
                    </m:r>
                    <m:r>
                      <a:rPr lang="en-US" altLang="zh-TW" sz="2800" i="1" dirty="0" smtClean="0">
                        <a:latin typeface="Cambria Math"/>
                      </a:rPr>
                      <m:t>′+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𝑦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𝑧</m:t>
                    </m:r>
                    <m:r>
                      <a:rPr lang="en-US" altLang="zh-TW" sz="2800" i="1" dirty="0" smtClean="0">
                        <a:latin typeface="Cambria Math"/>
                      </a:rPr>
                      <m:t>′)</m:t>
                    </m:r>
                    <m:r>
                      <a:rPr lang="en-US" altLang="zh-TW" sz="2800" i="1" dirty="0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altLang="zh-TW" sz="2800" i="1" dirty="0" smtClean="0">
                        <a:latin typeface="Cambria Math"/>
                      </a:rPr>
                      <m:t>(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𝑥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′+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𝑦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′+</m:t>
                    </m:r>
                    <m:r>
                      <a:rPr lang="en-US" altLang="zh-TW" sz="2800" i="1" dirty="0" err="1" smtClean="0">
                        <a:latin typeface="Cambria Math"/>
                      </a:rPr>
                      <m:t>𝑧</m:t>
                    </m:r>
                    <m:r>
                      <a:rPr lang="en-US" altLang="zh-TW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TW" sz="2800" dirty="0" smtClean="0"/>
                  <a:t/>
                </a:r>
                <a:br>
                  <a:rPr lang="en-US" altLang="zh-TW" sz="2800" dirty="0" smtClean="0"/>
                </a:br>
                <a:r>
                  <a:rPr lang="en-US" altLang="zh-TW" sz="2800" dirty="0" smtClean="0"/>
                  <a:t>=&gt;</a:t>
                </a:r>
                <a:r>
                  <a:rPr lang="en-US" altLang="zh-TW" sz="28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②</a:t>
                </a:r>
                <a:r>
                  <a:rPr lang="zh-CN" altLang="en-US" sz="2400" dirty="0" smtClean="0"/>
                  <a:t>每个字母取反：</a:t>
                </a:r>
                <a:r>
                  <a:rPr lang="en-US" altLang="zh-TW" sz="28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 dirty="0" err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800" b="0" i="1" dirty="0" smtClean="0">
                            <a:latin typeface="Cambria Math"/>
                          </a:rPr>
                          <m:t> </m:t>
                        </m:r>
                        <m:r>
                          <a:rPr lang="en-US" altLang="zh-TW" sz="2800" i="1" dirty="0" err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 dirty="0" err="1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800" i="1" dirty="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TW" sz="2800" i="1" dirty="0" smtClean="0">
                            <a:latin typeface="Cambria Math"/>
                          </a:rPr>
                          <m:t>+</m:t>
                        </m:r>
                        <m:r>
                          <a:rPr lang="en-US" altLang="zh-TW" sz="2800" i="1" dirty="0" smtClean="0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altLang="zh-TW" sz="2800" i="1" dirty="0" smtClean="0">
                        <a:latin typeface="Cambria Math"/>
                        <a:ea typeface="Cambria Math"/>
                      </a:rPr>
                      <m:t>∙</m:t>
                    </m:r>
                    <m:d>
                      <m:dPr>
                        <m:ctrlPr>
                          <a:rPr lang="en-US" altLang="zh-TW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 dirty="0" err="1" smtClean="0">
                            <a:latin typeface="Cambria Math"/>
                          </a:rPr>
                          <m:t>𝑥</m:t>
                        </m:r>
                        <m:r>
                          <a:rPr lang="en-US" altLang="zh-TW" sz="2800" b="0" i="1" dirty="0" smtClean="0">
                            <a:latin typeface="Cambria Math"/>
                          </a:rPr>
                          <m:t> </m:t>
                        </m:r>
                        <m:r>
                          <a:rPr lang="en-US" altLang="zh-TW" sz="2800" i="1" dirty="0" err="1" smtClean="0">
                            <a:latin typeface="Cambria Math"/>
                          </a:rPr>
                          <m:t>+</m:t>
                        </m:r>
                        <m:r>
                          <a:rPr lang="en-US" altLang="zh-TW" sz="2800" i="1" dirty="0" err="1" smtClean="0">
                            <a:latin typeface="Cambria Math"/>
                          </a:rPr>
                          <m:t>𝑦</m:t>
                        </m:r>
                        <m:r>
                          <a:rPr lang="en-US" altLang="zh-TW" sz="2800" i="1" dirty="0" err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8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 dirty="0" err="1" smtClean="0"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sz="2800" i="1" dirty="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TW" sz="2800" i="1" dirty="0" smtClean="0">
                        <a:latin typeface="Cambria Math"/>
                      </a:rPr>
                      <m:t>=</m:t>
                    </m:r>
                    <m:r>
                      <a:rPr lang="en-US" altLang="zh-TW" sz="2800" i="1" dirty="0" smtClean="0">
                        <a:latin typeface="Cambria Math"/>
                      </a:rPr>
                      <m:t>𝐹</m:t>
                    </m:r>
                    <m:r>
                      <a:rPr lang="en-US" altLang="zh-TW" sz="2800" i="1" baseline="-25000" dirty="0" smtClean="0">
                        <a:latin typeface="Cambria Math"/>
                      </a:rPr>
                      <m:t>1</m:t>
                    </m:r>
                    <m:r>
                      <a:rPr lang="en-US" altLang="zh-TW" sz="2800" i="1" dirty="0">
                        <a:latin typeface="Cambria Math"/>
                      </a:rPr>
                      <m:t>′</m:t>
                    </m:r>
                  </m:oMath>
                </a14:m>
                <a:endParaRPr lang="en-US" altLang="zh-TW" sz="2800" dirty="0" smtClean="0"/>
              </a:p>
            </p:txBody>
          </p:sp>
        </mc:Choice>
        <mc:Fallback xmlns="">
          <p:sp>
            <p:nvSpPr>
              <p:cNvPr id="6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5085184"/>
                <a:ext cx="8820472" cy="1440160"/>
              </a:xfrm>
              <a:prstGeom prst="rect">
                <a:avLst/>
              </a:prstGeom>
              <a:blipFill rotWithShape="0">
                <a:blip r:embed="rId3"/>
                <a:stretch>
                  <a:fillRect b="-72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72393" y="3212976"/>
            <a:ext cx="8061822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函数</a:t>
            </a:r>
            <a:r>
              <a:rPr lang="zh-CN" altLang="en-US" b="1" dirty="0" smtClean="0"/>
              <a:t>求反</a:t>
            </a:r>
            <a:r>
              <a:rPr lang="zh-CN" altLang="en-US" dirty="0" smtClean="0"/>
              <a:t>步骤：</a:t>
            </a:r>
            <a:endParaRPr lang="en-US" altLang="zh-CN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利用函数的对偶性，“与”、“或”互变，</a:t>
            </a:r>
            <a:r>
              <a:rPr lang="en-US" altLang="zh-CN" dirty="0" smtClean="0"/>
              <a:t>0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</a:t>
            </a:r>
            <a:r>
              <a:rPr lang="zh-CN" altLang="en-US" dirty="0" smtClean="0"/>
              <a:t>互变；</a:t>
            </a:r>
            <a:endParaRPr lang="en-US" altLang="zh-CN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对每个字母取反。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786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583618"/>
          </a:xfrm>
        </p:spPr>
        <p:txBody>
          <a:bodyPr/>
          <a:lstStyle/>
          <a:p>
            <a:r>
              <a:rPr lang="en-US" altLang="zh-CN" sz="4000" dirty="0" smtClean="0"/>
              <a:t>Examples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179512" y="1196752"/>
                <a:ext cx="8775576" cy="49685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>
                  <a:lnSpc>
                    <a:spcPct val="130000"/>
                  </a:lnSpc>
                </a:pPr>
                <a:r>
                  <a:rPr lang="en-US" altLang="zh-CN" sz="2800" dirty="0" smtClean="0"/>
                  <a:t>Simplify the Boolean function </a:t>
                </a:r>
                <a:br>
                  <a:rPr lang="en-US" altLang="zh-CN" sz="2800" dirty="0" smtClean="0"/>
                </a:b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𝐹</m:t>
                    </m:r>
                    <m:r>
                      <a:rPr lang="en-US" altLang="zh-CN" sz="2800" i="1" dirty="0" smtClean="0">
                        <a:latin typeface="Cambria Math"/>
                      </a:rPr>
                      <m:t>1=</m:t>
                    </m:r>
                    <m:r>
                      <a:rPr lang="en-US" altLang="zh-CN" sz="2800" i="1" dirty="0" smtClean="0">
                        <a:latin typeface="Cambria Math"/>
                      </a:rPr>
                      <m:t>𝐴</m:t>
                    </m:r>
                    <m:r>
                      <a:rPr lang="en-US" altLang="zh-CN" sz="2800" i="1" dirty="0" smtClean="0">
                        <a:latin typeface="Cambria Math"/>
                      </a:rPr>
                      <m:t>+</m:t>
                    </m:r>
                    <m:r>
                      <a:rPr lang="en-US" altLang="zh-CN" sz="2800" i="1" dirty="0" smtClean="0">
                        <a:latin typeface="Cambria Math"/>
                      </a:rPr>
                      <m:t>𝐴</m:t>
                    </m:r>
                    <m:r>
                      <a:rPr lang="en-US" altLang="zh-CN" sz="2800" i="1" dirty="0" smtClean="0">
                        <a:latin typeface="Cambria Math"/>
                      </a:rPr>
                      <m:t>′</m:t>
                    </m:r>
                    <m:r>
                      <a:rPr lang="en-US" altLang="zh-CN" sz="2800" i="1" dirty="0" smtClean="0">
                        <a:latin typeface="Cambria Math"/>
                      </a:rPr>
                      <m:t>𝐵</m:t>
                    </m:r>
                    <m:r>
                      <a:rPr lang="en-US" altLang="zh-CN" sz="2800" i="1" dirty="0" smtClean="0">
                        <a:latin typeface="Cambria Math"/>
                      </a:rPr>
                      <m:t>+</m:t>
                    </m:r>
                    <m:r>
                      <a:rPr lang="en-US" altLang="zh-CN" sz="2800" i="1" dirty="0" smtClean="0">
                        <a:latin typeface="Cambria Math"/>
                      </a:rPr>
                      <m:t>𝐴𝐵</m:t>
                    </m:r>
                    <m:r>
                      <a:rPr lang="en-US" altLang="zh-CN" sz="28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800" dirty="0" smtClean="0"/>
                  <a:t> to a minimum of literals.</a:t>
                </a:r>
              </a:p>
              <a:p>
                <a:pPr eaLnBrk="1" hangingPunct="1">
                  <a:lnSpc>
                    <a:spcPct val="130000"/>
                  </a:lnSpc>
                </a:pPr>
                <a:r>
                  <a:rPr lang="en-US" altLang="zh-CN" sz="2800" dirty="0" smtClean="0"/>
                  <a:t>Simplify the Boolean function </a:t>
                </a:r>
                <a:br>
                  <a:rPr lang="en-US" altLang="zh-CN" sz="2800" dirty="0" smtClean="0"/>
                </a:b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𝐹</m:t>
                    </m:r>
                    <m:r>
                      <a:rPr lang="en-US" altLang="zh-CN" sz="2800" i="1" dirty="0" smtClean="0">
                        <a:latin typeface="Cambria Math"/>
                      </a:rPr>
                      <m:t>2=(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𝑥𝑦</m:t>
                    </m:r>
                    <m:r>
                      <a:rPr lang="en-US" altLang="zh-CN" sz="2800" i="1" dirty="0" smtClean="0">
                        <a:latin typeface="Cambria Math"/>
                      </a:rPr>
                      <m:t>+</m:t>
                    </m:r>
                    <m:r>
                      <a:rPr lang="en-US" altLang="zh-CN" sz="2800" i="1" dirty="0" smtClean="0">
                        <a:latin typeface="Cambria Math"/>
                      </a:rPr>
                      <m:t>𝑤</m:t>
                    </m:r>
                    <m:r>
                      <a:rPr lang="en-US" altLang="zh-CN" sz="2800" i="1" dirty="0" smtClean="0">
                        <a:latin typeface="Cambria Math"/>
                      </a:rPr>
                      <m:t>)(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𝑥𝑦</m:t>
                    </m:r>
                    <m:r>
                      <a:rPr lang="en-US" altLang="zh-CN" sz="2800" i="1" dirty="0" smtClean="0">
                        <a:latin typeface="Cambria Math"/>
                      </a:rPr>
                      <m:t>+</m:t>
                    </m:r>
                    <m:r>
                      <a:rPr lang="en-US" altLang="zh-CN" sz="2800" i="1" dirty="0" smtClean="0">
                        <a:latin typeface="Cambria Math"/>
                      </a:rPr>
                      <m:t>𝑧</m:t>
                    </m:r>
                    <m:r>
                      <a:rPr lang="en-US" altLang="zh-CN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2800" dirty="0" smtClean="0"/>
                  <a:t> to a minimum of literals.</a:t>
                </a:r>
              </a:p>
              <a:p>
                <a:pPr eaLnBrk="1" hangingPunct="1">
                  <a:lnSpc>
                    <a:spcPct val="130000"/>
                  </a:lnSpc>
                </a:pPr>
                <a:r>
                  <a:rPr lang="en-US" altLang="zh-CN" sz="2800" dirty="0" smtClean="0"/>
                  <a:t>Simplify the Boolean function </a:t>
                </a:r>
                <a:br>
                  <a:rPr lang="en-US" altLang="zh-CN" sz="2800" dirty="0" smtClean="0"/>
                </a:b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𝐹</m:t>
                    </m:r>
                    <m:r>
                      <a:rPr lang="en-US" altLang="zh-CN" sz="2800" i="1" dirty="0" smtClean="0">
                        <a:latin typeface="Cambria Math"/>
                      </a:rPr>
                      <m:t>3=</m:t>
                    </m:r>
                    <m:r>
                      <a:rPr lang="en-US" altLang="zh-CN" sz="2800" i="1" dirty="0">
                        <a:latin typeface="Cambria Math"/>
                      </a:rPr>
                      <m:t>𝐴𝐵</m:t>
                    </m:r>
                    <m:r>
                      <a:rPr lang="en-US" altLang="zh-CN" sz="2800" i="1" dirty="0">
                        <a:latin typeface="Cambria Math"/>
                      </a:rPr>
                      <m:t>+</m:t>
                    </m:r>
                    <m:r>
                      <a:rPr lang="en-US" altLang="zh-CN" sz="2800" i="1" dirty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 dirty="0">
                                    <a:latin typeface="Cambria Math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CN" sz="2800" i="1" dirty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800" i="1" dirty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800" i="1" dirty="0">
                                <a:latin typeface="Cambria Math"/>
                              </a:rPr>
                              <m:t>𝐶</m:t>
                            </m:r>
                          </m:e>
                        </m:d>
                      </m:e>
                      <m:sup>
                        <m:r>
                          <a:rPr lang="en-US" altLang="zh-CN" sz="2800" i="1" dirty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800" dirty="0" smtClean="0"/>
                  <a:t>  to a minimum of literals.</a:t>
                </a:r>
              </a:p>
              <a:p>
                <a:pPr eaLnBrk="1" hangingPunct="1">
                  <a:lnSpc>
                    <a:spcPct val="130000"/>
                  </a:lnSpc>
                </a:pPr>
                <a:r>
                  <a:rPr lang="en-US" altLang="zh-CN" sz="2800" dirty="0" smtClean="0"/>
                  <a:t>Simplify the Boolean function </a:t>
                </a:r>
                <a:br>
                  <a:rPr lang="en-US" altLang="zh-CN" sz="2800" dirty="0" smtClean="0"/>
                </a:b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𝐹</m:t>
                    </m:r>
                    <m:r>
                      <a:rPr lang="en-US" altLang="zh-CN" sz="2800" i="1" dirty="0" smtClean="0">
                        <a:latin typeface="Cambria Math"/>
                      </a:rPr>
                      <m:t>4=(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𝑥𝑦</m:t>
                    </m:r>
                    <m:r>
                      <a:rPr lang="en-US" altLang="zh-CN" sz="2800" i="1" dirty="0" smtClean="0">
                        <a:latin typeface="Cambria Math"/>
                      </a:rPr>
                      <m:t>′+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𝑤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′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𝑧</m:t>
                    </m:r>
                    <m:r>
                      <a:rPr lang="en-US" altLang="zh-CN" sz="2800" i="1" dirty="0" smtClean="0">
                        <a:latin typeface="Cambria Math"/>
                      </a:rPr>
                      <m:t>)(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𝑤𝑥</m:t>
                    </m:r>
                    <m:r>
                      <a:rPr lang="en-US" altLang="zh-CN" sz="2800" i="1" dirty="0" smtClean="0">
                        <a:latin typeface="Cambria Math"/>
                      </a:rPr>
                      <m:t>′+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𝑦𝑧</m:t>
                    </m:r>
                    <m:r>
                      <a:rPr lang="en-US" altLang="zh-CN" sz="2800" i="1" dirty="0" smtClean="0">
                        <a:latin typeface="Cambria Math"/>
                      </a:rPr>
                      <m:t>′)</m:t>
                    </m:r>
                  </m:oMath>
                </a14:m>
                <a:r>
                  <a:rPr lang="en-US" altLang="zh-CN" sz="2800" dirty="0" smtClean="0"/>
                  <a:t> to a minimum of literals.</a:t>
                </a: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196752"/>
                <a:ext cx="8775576" cy="4968551"/>
              </a:xfrm>
              <a:prstGeom prst="rect">
                <a:avLst/>
              </a:prstGeom>
              <a:blipFill rotWithShape="0">
                <a:blip r:embed="rId2"/>
                <a:stretch>
                  <a:fillRect l="-278" r="-27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92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783673"/>
          </a:xfrm>
        </p:spPr>
        <p:txBody>
          <a:bodyPr/>
          <a:lstStyle/>
          <a:p>
            <a:r>
              <a:rPr lang="en-US" altLang="zh-CN" sz="4000" dirty="0" smtClean="0"/>
              <a:t>Example 1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179512" y="1052736"/>
                <a:ext cx="8856984" cy="4464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/>
                <a:r>
                  <a:rPr lang="en-US" altLang="zh-CN" sz="2800" dirty="0" smtClean="0"/>
                  <a:t>Simplify the Boolean function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𝐹</m:t>
                    </m:r>
                    <m:r>
                      <a:rPr lang="en-US" altLang="zh-CN" sz="2800" i="1" dirty="0" smtClean="0">
                        <a:latin typeface="Cambria Math"/>
                      </a:rPr>
                      <m:t>1=</m:t>
                    </m:r>
                    <m:r>
                      <a:rPr lang="en-US" altLang="zh-CN" sz="2800" i="1" dirty="0" smtClean="0">
                        <a:latin typeface="Cambria Math"/>
                      </a:rPr>
                      <m:t>𝐴</m:t>
                    </m:r>
                    <m:r>
                      <a:rPr lang="en-US" altLang="zh-CN" sz="2800" i="1" dirty="0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altLang="zh-CN" sz="280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800" i="1" dirty="0" smtClean="0">
                        <a:latin typeface="Cambria Math"/>
                      </a:rPr>
                      <m:t>𝐵</m:t>
                    </m:r>
                    <m:r>
                      <a:rPr lang="en-US" altLang="zh-CN" sz="2800" i="1" dirty="0" smtClean="0">
                        <a:latin typeface="Cambria Math"/>
                      </a:rPr>
                      <m:t>+</m:t>
                    </m:r>
                    <m:r>
                      <a:rPr lang="en-US" altLang="zh-CN" sz="2800" i="1" dirty="0" smtClean="0">
                        <a:latin typeface="Cambria Math"/>
                      </a:rPr>
                      <m:t>𝐴𝐵</m:t>
                    </m:r>
                    <m:r>
                      <a:rPr lang="en-US" altLang="zh-CN" sz="28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CN" sz="2800" dirty="0" smtClean="0"/>
                  <a:t/>
                </a:r>
                <a:br>
                  <a:rPr lang="en-US" altLang="zh-CN" sz="2800" dirty="0" smtClean="0"/>
                </a:br>
                <a:r>
                  <a:rPr lang="en-US" altLang="zh-CN" sz="2800" dirty="0" smtClean="0"/>
                  <a:t>to a minimum of literals.</a:t>
                </a:r>
              </a:p>
              <a:p>
                <a:pPr marL="0" indent="0" eaLnBrk="1" hangingPunct="1">
                  <a:buFont typeface="Wingdings" pitchFamily="2" charset="2"/>
                  <a:buNone/>
                </a:pPr>
                <a:endParaRPr lang="en-US" altLang="zh-CN" sz="2800" i="1" dirty="0" smtClean="0">
                  <a:latin typeface="Cambria Math"/>
                </a:endParaRPr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/>
                        </a:rPr>
                        <m:t>𝐹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1 =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𝐴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+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𝐴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′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𝐵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+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𝐴𝐵</m:t>
                      </m:r>
                    </m:oMath>
                  </m:oMathPara>
                </a14:m>
                <a:endParaRPr lang="en-US" altLang="zh-CN" sz="2800" dirty="0" smtClean="0"/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/>
                        </a:rPr>
                        <m:t>    </m:t>
                      </m:r>
                      <m:r>
                        <a:rPr lang="en-US" altLang="zh-CN" sz="2800" b="0" i="1" dirty="0" smtClean="0">
                          <a:latin typeface="Cambria Math"/>
                        </a:rPr>
                        <m:t>  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=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𝐴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+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𝐵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(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𝐴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+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𝐴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′)</m:t>
                      </m:r>
                    </m:oMath>
                  </m:oMathPara>
                </a14:m>
                <a:endParaRPr lang="en-US" altLang="zh-CN" sz="2800" dirty="0" smtClean="0"/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/>
                        </a:rPr>
                        <m:t>   </m:t>
                      </m:r>
                      <m:r>
                        <a:rPr lang="en-US" altLang="zh-CN" sz="2800" b="0" i="1" dirty="0" smtClean="0">
                          <a:latin typeface="Cambria Math"/>
                        </a:rPr>
                        <m:t>  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=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𝐴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+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𝐵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(1)</m:t>
                      </m:r>
                    </m:oMath>
                  </m:oMathPara>
                </a14:m>
                <a:endParaRPr lang="en-US" altLang="zh-CN" sz="2800" dirty="0" smtClean="0"/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/>
                        </a:rPr>
                        <m:t>   </m:t>
                      </m:r>
                      <m:r>
                        <a:rPr lang="en-US" altLang="zh-CN" sz="2800" b="0" i="1" dirty="0" smtClean="0">
                          <a:latin typeface="Cambria Math"/>
                        </a:rPr>
                        <m:t>  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=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𝐴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+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en-US" altLang="zh-CN" sz="2800" dirty="0" smtClean="0"/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1052736"/>
                <a:ext cx="8856984" cy="4464496"/>
              </a:xfrm>
              <a:prstGeom prst="rect">
                <a:avLst/>
              </a:prstGeom>
              <a:blipFill rotWithShape="0">
                <a:blip r:embed="rId2"/>
                <a:stretch>
                  <a:fillRect l="-275" t="-16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19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783673"/>
          </a:xfrm>
        </p:spPr>
        <p:txBody>
          <a:bodyPr/>
          <a:lstStyle/>
          <a:p>
            <a:r>
              <a:rPr lang="en-US" altLang="zh-CN" sz="4000" dirty="0" smtClean="0"/>
              <a:t>Example 2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251520" y="1196752"/>
                <a:ext cx="8703568" cy="52565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/>
                <a:r>
                  <a:rPr lang="en-US" altLang="zh-CN" sz="2800" dirty="0" smtClean="0"/>
                  <a:t>Simplify the Boolean function </a:t>
                </a:r>
                <a:br>
                  <a:rPr lang="en-US" altLang="zh-CN" sz="2800" dirty="0" smtClean="0"/>
                </a:b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𝐹</m:t>
                    </m:r>
                    <m:r>
                      <a:rPr lang="en-US" altLang="zh-CN" sz="2800" i="1" dirty="0" smtClean="0">
                        <a:latin typeface="Cambria Math"/>
                      </a:rPr>
                      <m:t>2=(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𝑥𝑦</m:t>
                    </m:r>
                    <m:r>
                      <a:rPr lang="en-US" altLang="zh-CN" sz="2800" i="1" dirty="0" smtClean="0">
                        <a:latin typeface="Cambria Math"/>
                      </a:rPr>
                      <m:t>+</m:t>
                    </m:r>
                    <m:r>
                      <a:rPr lang="en-US" altLang="zh-CN" sz="2800" i="1" dirty="0" smtClean="0">
                        <a:latin typeface="Cambria Math"/>
                      </a:rPr>
                      <m:t>𝑤</m:t>
                    </m:r>
                    <m:r>
                      <a:rPr lang="en-US" altLang="zh-CN" sz="2800" i="1" dirty="0" smtClean="0">
                        <a:latin typeface="Cambria Math"/>
                      </a:rPr>
                      <m:t>)(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𝑥𝑦</m:t>
                    </m:r>
                    <m:r>
                      <a:rPr lang="en-US" altLang="zh-CN" sz="2800" i="1" dirty="0" smtClean="0">
                        <a:latin typeface="Cambria Math"/>
                      </a:rPr>
                      <m:t>+</m:t>
                    </m:r>
                    <m:r>
                      <a:rPr lang="en-US" altLang="zh-CN" sz="2800" i="1" dirty="0" smtClean="0">
                        <a:latin typeface="Cambria Math"/>
                      </a:rPr>
                      <m:t>𝑧</m:t>
                    </m:r>
                    <m:r>
                      <a:rPr lang="en-US" altLang="zh-CN" sz="28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altLang="zh-CN" sz="2800" dirty="0" smtClean="0"/>
                  <a:t>to a minimum of literals.</a:t>
                </a:r>
              </a:p>
              <a:p>
                <a:pPr eaLnBrk="1" hangingPunct="1"/>
                <a:endParaRPr lang="en-US" altLang="zh-CN" sz="2000" dirty="0" smtClean="0"/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/>
                        </a:rPr>
                        <m:t>𝐹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2 = (</m:t>
                      </m:r>
                      <m:r>
                        <a:rPr lang="en-US" altLang="zh-CN" sz="2800" i="1" dirty="0" err="1" smtClean="0">
                          <a:latin typeface="Cambria Math"/>
                        </a:rPr>
                        <m:t>𝑥𝑦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+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𝑤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)(</m:t>
                      </m:r>
                      <m:r>
                        <a:rPr lang="en-US" altLang="zh-CN" sz="2800" i="1" dirty="0" err="1" smtClean="0">
                          <a:latin typeface="Cambria Math"/>
                        </a:rPr>
                        <m:t>𝑥𝑦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+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𝑧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CN" sz="2800" dirty="0" smtClean="0"/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/>
                        </a:rPr>
                        <m:t>    </m:t>
                      </m:r>
                      <m:r>
                        <a:rPr lang="en-US" altLang="zh-CN" sz="2800" b="0" i="1" dirty="0" smtClean="0">
                          <a:latin typeface="Cambria Math"/>
                        </a:rPr>
                        <m:t>   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= </m:t>
                      </m:r>
                      <m:r>
                        <a:rPr lang="en-US" altLang="zh-CN" sz="2800" i="1" dirty="0" err="1" smtClean="0">
                          <a:latin typeface="Cambria Math"/>
                        </a:rPr>
                        <m:t>𝑥𝑦𝑥𝑦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+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𝑥𝑦𝑧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+ </m:t>
                      </m:r>
                      <m:r>
                        <a:rPr lang="en-US" altLang="zh-CN" sz="2800" i="1" dirty="0" err="1" smtClean="0">
                          <a:latin typeface="Cambria Math"/>
                        </a:rPr>
                        <m:t>𝑤𝑥𝑦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+ </m:t>
                      </m:r>
                      <m:r>
                        <a:rPr lang="en-US" altLang="zh-CN" sz="2800" i="1" dirty="0" err="1" smtClean="0">
                          <a:latin typeface="Cambria Math"/>
                        </a:rPr>
                        <m:t>𝑤𝑧</m:t>
                      </m:r>
                    </m:oMath>
                  </m:oMathPara>
                </a14:m>
                <a:endParaRPr lang="en-US" altLang="zh-CN" sz="2800" dirty="0" smtClean="0"/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/>
                        </a:rPr>
                        <m:t>   </m:t>
                      </m:r>
                      <m:r>
                        <a:rPr lang="en-US" altLang="zh-CN" sz="2800" b="0" i="1" dirty="0" smtClean="0">
                          <a:latin typeface="Cambria Math"/>
                        </a:rPr>
                        <m:t>   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= </m:t>
                      </m:r>
                      <m:r>
                        <a:rPr lang="en-US" altLang="zh-CN" sz="2800" i="1" dirty="0" err="1" smtClean="0">
                          <a:latin typeface="Cambria Math"/>
                        </a:rPr>
                        <m:t>𝑥𝑦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+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𝑥𝑦𝑧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+ </m:t>
                      </m:r>
                      <m:r>
                        <a:rPr lang="en-US" altLang="zh-CN" sz="2800" i="1" dirty="0" err="1" smtClean="0">
                          <a:latin typeface="Cambria Math"/>
                        </a:rPr>
                        <m:t>𝑤𝑥𝑦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+ </m:t>
                      </m:r>
                      <m:r>
                        <a:rPr lang="en-US" altLang="zh-CN" sz="2800" i="1" dirty="0" err="1" smtClean="0">
                          <a:latin typeface="Cambria Math"/>
                        </a:rPr>
                        <m:t>𝑤𝑧</m:t>
                      </m:r>
                    </m:oMath>
                  </m:oMathPara>
                </a14:m>
                <a:endParaRPr lang="en-US" altLang="zh-CN" sz="2800" dirty="0" smtClean="0"/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/>
                        </a:rPr>
                        <m:t>   </m:t>
                      </m:r>
                      <m:r>
                        <a:rPr lang="en-US" altLang="zh-CN" sz="2800" b="0" i="1" dirty="0" smtClean="0">
                          <a:latin typeface="Cambria Math"/>
                        </a:rPr>
                        <m:t>   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= </m:t>
                      </m:r>
                      <m:r>
                        <a:rPr lang="en-US" altLang="zh-CN" sz="2800" i="1" dirty="0" err="1" smtClean="0">
                          <a:latin typeface="Cambria Math"/>
                        </a:rPr>
                        <m:t>𝑥𝑦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(1 +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𝑧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+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𝑤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) + </m:t>
                      </m:r>
                      <m:r>
                        <a:rPr lang="en-US" altLang="zh-CN" sz="2800" i="1" dirty="0" err="1" smtClean="0">
                          <a:latin typeface="Cambria Math"/>
                        </a:rPr>
                        <m:t>𝑤𝑧</m:t>
                      </m:r>
                    </m:oMath>
                  </m:oMathPara>
                </a14:m>
                <a:endParaRPr lang="en-US" altLang="zh-CN" sz="2800" dirty="0" smtClean="0"/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/>
                        </a:rPr>
                        <m:t>   </m:t>
                      </m:r>
                      <m:r>
                        <a:rPr lang="en-US" altLang="zh-CN" sz="2800" b="0" i="1" dirty="0" smtClean="0">
                          <a:latin typeface="Cambria Math"/>
                        </a:rPr>
                        <m:t>   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= </m:t>
                      </m:r>
                      <m:r>
                        <a:rPr lang="en-US" altLang="zh-CN" sz="2800" i="1" dirty="0" err="1" smtClean="0">
                          <a:latin typeface="Cambria Math"/>
                        </a:rPr>
                        <m:t>𝑥𝑦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(1) + </m:t>
                      </m:r>
                      <m:r>
                        <a:rPr lang="en-US" altLang="zh-CN" sz="2800" i="1" dirty="0" err="1" smtClean="0">
                          <a:latin typeface="Cambria Math"/>
                        </a:rPr>
                        <m:t>𝑤𝑧</m:t>
                      </m:r>
                    </m:oMath>
                  </m:oMathPara>
                </a14:m>
                <a:endParaRPr lang="en-US" altLang="zh-CN" sz="2800" dirty="0" smtClean="0"/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/>
                        </a:rPr>
                        <m:t>   </m:t>
                      </m:r>
                      <m:r>
                        <a:rPr lang="en-US" altLang="zh-CN" sz="2800" b="0" i="1" dirty="0" smtClean="0">
                          <a:latin typeface="Cambria Math"/>
                        </a:rPr>
                        <m:t>   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= </m:t>
                      </m:r>
                      <m:r>
                        <a:rPr lang="en-US" altLang="zh-CN" sz="2800" i="1" dirty="0" err="1" smtClean="0">
                          <a:latin typeface="Cambria Math"/>
                        </a:rPr>
                        <m:t>𝑥𝑦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+ </m:t>
                      </m:r>
                      <m:r>
                        <a:rPr lang="en-US" altLang="zh-CN" sz="2800" i="1" dirty="0" err="1" smtClean="0">
                          <a:latin typeface="Cambria Math"/>
                        </a:rPr>
                        <m:t>𝑤𝑧</m:t>
                      </m:r>
                    </m:oMath>
                  </m:oMathPara>
                </a14:m>
                <a:endParaRPr lang="en-US" altLang="zh-CN" sz="2800" dirty="0" smtClean="0"/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1196752"/>
                <a:ext cx="8703568" cy="5256584"/>
              </a:xfrm>
              <a:prstGeom prst="rect">
                <a:avLst/>
              </a:prstGeom>
              <a:blipFill rotWithShape="1">
                <a:blip r:embed="rId2"/>
                <a:stretch>
                  <a:fillRect l="-280" t="-11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56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783673"/>
          </a:xfrm>
        </p:spPr>
        <p:txBody>
          <a:bodyPr/>
          <a:lstStyle/>
          <a:p>
            <a:r>
              <a:rPr lang="en-US" altLang="zh-CN" sz="4000" dirty="0" smtClean="0"/>
              <a:t>Example 3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0" y="1196753"/>
                <a:ext cx="9144000" cy="1008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/>
                <a:r>
                  <a:rPr lang="en-US" altLang="zh-CN" sz="2800" dirty="0" smtClean="0"/>
                  <a:t>Simplify the Boolean function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𝐹</m:t>
                    </m:r>
                    <m:r>
                      <a:rPr lang="en-US" altLang="zh-CN" sz="2800" i="1" dirty="0" smtClean="0">
                        <a:latin typeface="Cambria Math"/>
                      </a:rPr>
                      <m:t>3=</m:t>
                    </m:r>
                    <m:r>
                      <a:rPr lang="en-US" altLang="zh-CN" sz="2800" i="1" dirty="0" smtClean="0">
                        <a:latin typeface="Cambria Math"/>
                      </a:rPr>
                      <m:t>𝐴𝐵</m:t>
                    </m:r>
                    <m:r>
                      <a:rPr lang="en-US" altLang="zh-CN" sz="2800" i="1" dirty="0" smtClean="0">
                        <a:latin typeface="Cambria Math"/>
                      </a:rPr>
                      <m:t>+</m:t>
                    </m:r>
                    <m:r>
                      <a:rPr lang="en-US" altLang="zh-CN" sz="2800" i="1" dirty="0" smtClean="0">
                        <a:latin typeface="Cambria Math"/>
                      </a:rPr>
                      <m:t>𝐴</m:t>
                    </m:r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 dirty="0" smtClean="0">
                                    <a:latin typeface="Cambria Math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CN" sz="2800" i="1" dirty="0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800" i="1" dirty="0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800" i="1" dirty="0" smtClean="0">
                                <a:latin typeface="Cambria Math"/>
                              </a:rPr>
                              <m:t>𝐶</m:t>
                            </m:r>
                          </m:e>
                        </m:d>
                      </m:e>
                      <m:sup>
                        <m:r>
                          <a:rPr lang="en-US" altLang="zh-CN" sz="280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800" dirty="0" smtClean="0"/>
                  <a:t/>
                </a:r>
                <a:br>
                  <a:rPr lang="en-US" altLang="zh-CN" sz="2800" dirty="0" smtClean="0"/>
                </a:br>
                <a:r>
                  <a:rPr lang="en-US" altLang="zh-CN" sz="2800" dirty="0" smtClean="0"/>
                  <a:t>to a minimum of literals.</a:t>
                </a: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196753"/>
                <a:ext cx="9144000" cy="1008112"/>
              </a:xfrm>
              <a:prstGeom prst="rect">
                <a:avLst/>
              </a:prstGeom>
              <a:blipFill rotWithShape="1">
                <a:blip r:embed="rId2"/>
                <a:stretch>
                  <a:fillRect l="-267" t="-6627" b="-102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86000" y="2316936"/>
                <a:ext cx="4572000" cy="369331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600" i="1" dirty="0" smtClean="0">
                          <a:latin typeface="Cambria Math"/>
                        </a:rPr>
                        <m:t>𝐹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3 = 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𝐴𝐵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 + 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𝐴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(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𝐵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′ + 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𝐶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)′</m:t>
                      </m:r>
                    </m:oMath>
                  </m:oMathPara>
                </a14:m>
                <a:endParaRPr lang="en-US" altLang="zh-CN" sz="2600" dirty="0"/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600" i="1" dirty="0" smtClean="0">
                          <a:latin typeface="Cambria Math"/>
                        </a:rPr>
                        <m:t>     </m:t>
                      </m:r>
                      <m:r>
                        <a:rPr lang="en-US" altLang="zh-CN" sz="2600" b="0" i="1" dirty="0" smtClean="0">
                          <a:latin typeface="Cambria Math"/>
                        </a:rPr>
                        <m:t>  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= 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𝐴𝐵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 + 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𝐴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(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𝐵𝐶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′)</m:t>
                      </m:r>
                    </m:oMath>
                  </m:oMathPara>
                </a14:m>
                <a:endParaRPr lang="en-US" altLang="zh-CN" sz="2600" dirty="0"/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600" i="1" dirty="0" smtClean="0">
                          <a:latin typeface="Cambria Math"/>
                        </a:rPr>
                        <m:t>    </m:t>
                      </m:r>
                      <m:r>
                        <a:rPr lang="en-US" altLang="zh-CN" sz="2600" b="0" i="1" dirty="0" smtClean="0">
                          <a:latin typeface="Cambria Math"/>
                        </a:rPr>
                        <m:t>  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 = 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𝐴𝐵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 + 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𝐴𝐵𝐶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en-US" altLang="zh-CN" sz="2600" dirty="0"/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600" i="1" dirty="0" smtClean="0">
                          <a:latin typeface="Cambria Math"/>
                        </a:rPr>
                        <m:t>     </m:t>
                      </m:r>
                      <m:r>
                        <a:rPr lang="en-US" altLang="zh-CN" sz="2600" b="0" i="1" dirty="0" smtClean="0">
                          <a:latin typeface="Cambria Math"/>
                        </a:rPr>
                        <m:t>  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= 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𝐴𝐵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(1 + 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𝐶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′)</m:t>
                      </m:r>
                    </m:oMath>
                  </m:oMathPara>
                </a14:m>
                <a:endParaRPr lang="en-US" altLang="zh-CN" sz="2600" dirty="0"/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600" i="1" dirty="0" smtClean="0">
                          <a:latin typeface="Cambria Math"/>
                        </a:rPr>
                        <m:t>    </m:t>
                      </m:r>
                      <m:r>
                        <a:rPr lang="en-US" altLang="zh-CN" sz="2600" b="0" i="1" dirty="0" smtClean="0">
                          <a:latin typeface="Cambria Math"/>
                        </a:rPr>
                        <m:t>  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 = 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𝐴𝐵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(1)</m:t>
                      </m:r>
                    </m:oMath>
                  </m:oMathPara>
                </a14:m>
                <a:endParaRPr lang="en-US" altLang="zh-CN" sz="2600" dirty="0"/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600" i="1" dirty="0" smtClean="0">
                          <a:latin typeface="Cambria Math"/>
                        </a:rPr>
                        <m:t>     </m:t>
                      </m:r>
                      <m:r>
                        <a:rPr lang="en-US" altLang="zh-CN" sz="2600" b="0" i="1" dirty="0" smtClean="0">
                          <a:latin typeface="Cambria Math"/>
                        </a:rPr>
                        <m:t>  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= </m:t>
                      </m:r>
                      <m:r>
                        <a:rPr lang="en-US" altLang="zh-CN" sz="2600" i="1" dirty="0" smtClean="0">
                          <a:latin typeface="Cambria Math"/>
                        </a:rPr>
                        <m:t>𝐴𝐵</m:t>
                      </m:r>
                    </m:oMath>
                  </m:oMathPara>
                </a14:m>
                <a:endParaRPr lang="en-US" altLang="zh-CN" sz="26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316936"/>
                <a:ext cx="4572000" cy="369331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6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783673"/>
          </a:xfrm>
        </p:spPr>
        <p:txBody>
          <a:bodyPr/>
          <a:lstStyle/>
          <a:p>
            <a:r>
              <a:rPr lang="en-US" altLang="zh-CN" sz="4000" dirty="0" smtClean="0"/>
              <a:t>Example 4</a:t>
            </a:r>
            <a:endParaRPr lang="zh-CN" altLang="en-US" sz="40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188912" y="1196753"/>
                <a:ext cx="8847584" cy="1152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eaLnBrk="1" hangingPunct="1"/>
                <a:r>
                  <a:rPr lang="en-US" altLang="zh-CN" sz="2800" dirty="0" smtClean="0"/>
                  <a:t>Simplify the Boolean function </a:t>
                </a:r>
                <a:br>
                  <a:rPr lang="en-US" altLang="zh-CN" sz="2800" dirty="0" smtClean="0"/>
                </a:b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/>
                      </a:rPr>
                      <m:t>𝐹</m:t>
                    </m:r>
                    <m:r>
                      <a:rPr lang="en-US" altLang="zh-CN" sz="2800" i="1" dirty="0" smtClean="0">
                        <a:latin typeface="Cambria Math"/>
                      </a:rPr>
                      <m:t>4=(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𝑥𝑦</m:t>
                    </m:r>
                    <m:r>
                      <a:rPr lang="en-US" altLang="zh-CN" sz="2800" i="1" dirty="0" smtClean="0">
                        <a:latin typeface="Cambria Math"/>
                      </a:rPr>
                      <m:t>′+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𝑤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′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𝑧</m:t>
                    </m:r>
                    <m:r>
                      <a:rPr lang="en-US" altLang="zh-CN" sz="2800" i="1" dirty="0" smtClean="0">
                        <a:latin typeface="Cambria Math"/>
                      </a:rPr>
                      <m:t>)(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𝑤𝑥</m:t>
                    </m:r>
                    <m:r>
                      <a:rPr lang="en-US" altLang="zh-CN" sz="2800" i="1" dirty="0" smtClean="0">
                        <a:latin typeface="Cambria Math"/>
                      </a:rPr>
                      <m:t>′+</m:t>
                    </m:r>
                    <m:r>
                      <a:rPr lang="en-US" altLang="zh-CN" sz="2800" i="1" dirty="0" err="1" smtClean="0">
                        <a:latin typeface="Cambria Math"/>
                      </a:rPr>
                      <m:t>𝑦𝑧</m:t>
                    </m:r>
                    <m:r>
                      <a:rPr lang="en-US" altLang="zh-CN" sz="2800" i="1" dirty="0" smtClean="0">
                        <a:latin typeface="Cambria Math"/>
                      </a:rPr>
                      <m:t>′) </m:t>
                    </m:r>
                  </m:oMath>
                </a14:m>
                <a:r>
                  <a:rPr lang="en-US" altLang="zh-CN" sz="2800" dirty="0" smtClean="0"/>
                  <a:t>to a minimum of literals.</a:t>
                </a: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912" y="1196753"/>
                <a:ext cx="8847584" cy="1152128"/>
              </a:xfrm>
              <a:prstGeom prst="rect">
                <a:avLst/>
              </a:prstGeom>
              <a:blipFill rotWithShape="1">
                <a:blip r:embed="rId2"/>
                <a:stretch>
                  <a:fillRect l="-345" t="-5291" r="-34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39552" y="2382700"/>
                <a:ext cx="8496944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/>
                        </a:rPr>
                        <m:t>𝐹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4 = (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𝑥𝑦</m:t>
                      </m:r>
                      <m:r>
                        <a:rPr lang="en-US" altLang="zh-CN" sz="2800" i="1" dirty="0">
                          <a:latin typeface="Cambria Math"/>
                        </a:rPr>
                        <m:t>′ + 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𝑤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′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𝑧</m:t>
                      </m:r>
                      <m:r>
                        <a:rPr lang="en-US" altLang="zh-CN" sz="2800" i="1" dirty="0">
                          <a:latin typeface="Cambria Math"/>
                        </a:rPr>
                        <m:t>)(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𝑤𝑥</m:t>
                      </m:r>
                      <m:r>
                        <a:rPr lang="en-US" altLang="zh-CN" sz="2800" i="1" dirty="0">
                          <a:latin typeface="Cambria Math"/>
                        </a:rPr>
                        <m:t>′ + 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𝑦𝑧</m:t>
                      </m:r>
                      <m:r>
                        <a:rPr lang="en-US" altLang="zh-CN" sz="2800" i="1" dirty="0">
                          <a:latin typeface="Cambria Math"/>
                        </a:rPr>
                        <m:t>′)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/>
                        </a:rPr>
                        <m:t>     </m:t>
                      </m:r>
                      <m:r>
                        <a:rPr lang="en-US" altLang="zh-CN" sz="2800" b="0" i="1" dirty="0" smtClean="0">
                          <a:latin typeface="Cambria Math"/>
                        </a:rPr>
                        <m:t> 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= 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𝑥𝑦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′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𝑤𝑥</m:t>
                      </m:r>
                      <m:r>
                        <a:rPr lang="en-US" altLang="zh-CN" sz="2800" i="1" dirty="0">
                          <a:latin typeface="Cambria Math"/>
                        </a:rPr>
                        <m:t>′ + 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𝑥𝑦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′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𝑦𝑧</m:t>
                      </m:r>
                      <m:r>
                        <a:rPr lang="en-US" altLang="zh-CN" sz="2800" i="1" dirty="0">
                          <a:latin typeface="Cambria Math"/>
                        </a:rPr>
                        <m:t>′ + 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𝑤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′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𝑧𝑤𝑥</m:t>
                      </m:r>
                      <m:r>
                        <a:rPr lang="en-US" altLang="zh-CN" sz="2800" i="1" dirty="0">
                          <a:latin typeface="Cambria Math"/>
                        </a:rPr>
                        <m:t>′ + 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𝑤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′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𝑧𝑦𝑧</m:t>
                      </m:r>
                      <m:r>
                        <a:rPr lang="en-US" altLang="zh-CN" sz="2800" i="1" dirty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/>
                        </a:rPr>
                        <m:t>    </m:t>
                      </m:r>
                      <m:r>
                        <a:rPr lang="en-US" altLang="zh-CN" sz="2800" b="0" i="1" dirty="0" smtClean="0">
                          <a:latin typeface="Cambria Math"/>
                        </a:rPr>
                        <m:t> 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 = 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𝑦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′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𝑤</m:t>
                      </m:r>
                      <m:r>
                        <a:rPr lang="en-US" altLang="zh-CN" sz="2800" i="1" dirty="0">
                          <a:latin typeface="Cambria Math"/>
                        </a:rPr>
                        <m:t>(</m:t>
                      </m:r>
                      <m:r>
                        <a:rPr lang="en-US" altLang="zh-CN" sz="2800" i="1" dirty="0">
                          <a:latin typeface="Cambria Math"/>
                        </a:rPr>
                        <m:t>𝑥𝑥</m:t>
                      </m:r>
                      <m:r>
                        <a:rPr lang="en-US" altLang="zh-CN" sz="2800" i="1" dirty="0">
                          <a:latin typeface="Cambria Math"/>
                        </a:rPr>
                        <m:t>′) + 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𝑥𝑧</m:t>
                      </m:r>
                      <m:r>
                        <a:rPr lang="en-US" altLang="zh-CN" sz="2800" i="1" dirty="0">
                          <a:latin typeface="Cambria Math"/>
                        </a:rPr>
                        <m:t>′(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𝑦𝑦</m:t>
                      </m:r>
                      <m:r>
                        <a:rPr lang="en-US" altLang="zh-CN" sz="2800" i="1" dirty="0">
                          <a:latin typeface="Cambria Math"/>
                        </a:rPr>
                        <m:t>′) + 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𝑥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′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𝑧</m:t>
                      </m:r>
                      <m:r>
                        <a:rPr lang="en-US" altLang="zh-CN" sz="2800" i="1" dirty="0">
                          <a:latin typeface="Cambria Math"/>
                        </a:rPr>
                        <m:t>(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𝑤𝑤</m:t>
                      </m:r>
                      <m:r>
                        <a:rPr lang="en-US" altLang="zh-CN" sz="2800" i="1" dirty="0">
                          <a:latin typeface="Cambria Math"/>
                        </a:rPr>
                        <m:t>′) + 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𝑤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′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𝑦</m:t>
                      </m:r>
                      <m:r>
                        <a:rPr lang="en-US" altLang="zh-CN" sz="2800" i="1" dirty="0">
                          <a:latin typeface="Cambria Math"/>
                        </a:rPr>
                        <m:t>(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𝑧𝑧</m:t>
                      </m:r>
                      <m:r>
                        <a:rPr lang="en-US" altLang="zh-CN" sz="2800" i="1" dirty="0">
                          <a:latin typeface="Cambria Math"/>
                        </a:rPr>
                        <m:t>′)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/>
                        </a:rPr>
                        <m:t>     </m:t>
                      </m:r>
                      <m:r>
                        <a:rPr lang="en-US" altLang="zh-CN" sz="2800" b="0" i="1" dirty="0" smtClean="0">
                          <a:latin typeface="Cambria Math"/>
                        </a:rPr>
                        <m:t> 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= 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𝑦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′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𝑤</m:t>
                      </m:r>
                      <m:r>
                        <a:rPr lang="en-US" altLang="zh-CN" sz="2800" i="1" dirty="0">
                          <a:latin typeface="Cambria Math"/>
                        </a:rPr>
                        <m:t>(0) + 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𝑥𝑧</m:t>
                      </m:r>
                      <m:r>
                        <a:rPr lang="en-US" altLang="zh-CN" sz="2800" i="1" dirty="0">
                          <a:latin typeface="Cambria Math"/>
                        </a:rPr>
                        <m:t>′(0) + 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𝑥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′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𝑧</m:t>
                      </m:r>
                      <m:r>
                        <a:rPr lang="en-US" altLang="zh-CN" sz="2800" i="1" dirty="0">
                          <a:latin typeface="Cambria Math"/>
                        </a:rPr>
                        <m:t>(0) + 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𝑤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′</m:t>
                      </m:r>
                      <m:r>
                        <a:rPr lang="en-US" altLang="zh-CN" sz="2800" i="1" dirty="0" err="1">
                          <a:latin typeface="Cambria Math"/>
                        </a:rPr>
                        <m:t>𝑦</m:t>
                      </m:r>
                      <m:r>
                        <a:rPr lang="en-US" altLang="zh-CN" sz="2800" i="1" dirty="0">
                          <a:latin typeface="Cambria Math"/>
                        </a:rPr>
                        <m:t>(0)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/>
                        </a:rPr>
                        <m:t>     </m:t>
                      </m:r>
                      <m:r>
                        <a:rPr lang="en-US" altLang="zh-CN" sz="2800" b="0" i="1" dirty="0" smtClean="0">
                          <a:latin typeface="Cambria Math"/>
                        </a:rPr>
                        <m:t> 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= 0 + 0 + 0 + 0</m:t>
                      </m:r>
                    </m:oMath>
                  </m:oMathPara>
                </a14:m>
                <a:endParaRPr lang="en-US" altLang="zh-CN" sz="2800" dirty="0"/>
              </a:p>
              <a:p>
                <a:pPr marL="0" indent="0" eaLnBrk="1" hangingPunct="1">
                  <a:lnSpc>
                    <a:spcPct val="150000"/>
                  </a:lnSpc>
                  <a:buFont typeface="Wingdings" pitchFamily="2" charset="2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/>
                        </a:rPr>
                        <m:t>     </m:t>
                      </m:r>
                      <m:r>
                        <a:rPr lang="en-US" altLang="zh-CN" sz="2800" b="0" i="1" dirty="0" smtClean="0">
                          <a:latin typeface="Cambria Math"/>
                        </a:rPr>
                        <m:t>  </m:t>
                      </m:r>
                      <m:r>
                        <a:rPr lang="en-US" altLang="zh-CN" sz="2800" i="1" dirty="0" smtClean="0">
                          <a:latin typeface="Cambria Math"/>
                        </a:rPr>
                        <m:t>= 0</m:t>
                      </m:r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382700"/>
                <a:ext cx="8496944" cy="39703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08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例题</a:t>
            </a:r>
            <a:r>
              <a:rPr lang="en-US" altLang="zh-CN" dirty="0" smtClean="0"/>
              <a:t>2.1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67" y="1988840"/>
            <a:ext cx="8875865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51520" y="123444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哪些是组合电路？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765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620447" cy="936104"/>
          </a:xfrm>
        </p:spPr>
        <p:txBody>
          <a:bodyPr/>
          <a:lstStyle/>
          <a:p>
            <a:r>
              <a:rPr lang="zh-CN" altLang="en-US" sz="4000" dirty="0" smtClean="0"/>
              <a:t>将下列布尔函数化简到最少的字母数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179512" y="1412776"/>
                <a:ext cx="5328592" cy="4896543"/>
              </a:xfrm>
            </p:spPr>
            <p:txBody>
              <a:bodyPr/>
              <a:lstStyle/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</m:oMath>
                </a14:m>
                <a:endParaRPr lang="en-US" altLang="zh-CN" b="0" dirty="0" smtClean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𝑥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𝑦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</m:oMath>
                </a14:m>
                <a:endParaRPr lang="en-US" altLang="zh-CN" dirty="0" smtClean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e>
                    </m:d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</m:oMath>
                </a14:m>
                <a:endParaRPr lang="en-US" altLang="zh-CN" dirty="0" smtClean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𝑥𝑦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/>
                      </a:rPr>
                      <m:t>𝑧</m:t>
                    </m:r>
                    <m:r>
                      <a:rPr lang="en-US" altLang="zh-CN" b="0" i="1" smtClean="0">
                        <a:latin typeface="Cambria Math"/>
                      </a:rPr>
                      <m:t>+</m:t>
                    </m:r>
                    <m:r>
                      <a:rPr lang="en-US" altLang="zh-CN" b="0" i="1" smtClean="0">
                        <a:latin typeface="Cambria Math"/>
                      </a:rPr>
                      <m:t>𝑦𝑧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</m:oMath>
                </a14:m>
                <a:endParaRPr lang="en-US" altLang="zh-CN" dirty="0" smtClean="0"/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</m:e>
                    </m:d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179512" y="1412776"/>
                <a:ext cx="5328592" cy="48965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grpSp>
        <p:nvGrpSpPr>
          <p:cNvPr id="10" name="组合 9"/>
          <p:cNvGrpSpPr/>
          <p:nvPr/>
        </p:nvGrpSpPr>
        <p:grpSpPr>
          <a:xfrm>
            <a:off x="2507648" y="1556792"/>
            <a:ext cx="6541483" cy="3900371"/>
            <a:chOff x="2507648" y="1556792"/>
            <a:chExt cx="6541483" cy="39003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/>
                <p:cNvSpPr txBox="1"/>
                <p:nvPr/>
              </p:nvSpPr>
              <p:spPr>
                <a:xfrm>
                  <a:off x="2987824" y="1556792"/>
                  <a:ext cx="283943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7824" y="1556792"/>
                  <a:ext cx="2839432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2507648" y="2388113"/>
                  <a:ext cx="452258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7648" y="2388113"/>
                  <a:ext cx="4522585" cy="58477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3923928" y="3219434"/>
                  <a:ext cx="439620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′=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3928" y="3219434"/>
                  <a:ext cx="4396203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3588726" y="4081788"/>
                  <a:ext cx="546040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𝑦𝑧</m:t>
                        </m:r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8726" y="4081788"/>
                  <a:ext cx="5460405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5148064" y="4872388"/>
                  <a:ext cx="300697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)(</m:t>
                        </m:r>
                        <m:sSup>
                          <m:sSup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064" y="4872388"/>
                  <a:ext cx="3006977" cy="58477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8015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620447" cy="792088"/>
          </a:xfrm>
        </p:spPr>
        <p:txBody>
          <a:bodyPr/>
          <a:lstStyle/>
          <a:p>
            <a:pPr algn="ctr"/>
            <a:r>
              <a:rPr lang="zh-CN" altLang="en-US" sz="4000" dirty="0" smtClean="0"/>
              <a:t>逻辑函数的公式化简法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95536" y="1052736"/>
                <a:ext cx="8559552" cy="576064"/>
              </a:xfrm>
            </p:spPr>
            <p:txBody>
              <a:bodyPr/>
              <a:lstStyle/>
              <a:p>
                <a:pPr marL="514350" indent="-514350">
                  <a:buSzPct val="100000"/>
                  <a:buFont typeface="+mj-lt"/>
                  <a:buAutoNum type="arabicPeriod"/>
                </a:pPr>
                <a:r>
                  <a:rPr lang="zh-CN" altLang="en-US" sz="2400" b="1" dirty="0" smtClean="0"/>
                  <a:t>并项法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8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𝒚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𝒚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</m:oMath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95536" y="1052736"/>
                <a:ext cx="8559552" cy="576064"/>
              </a:xfrm>
              <a:blipFill rotWithShape="1">
                <a:blip r:embed="rId2"/>
                <a:stretch>
                  <a:fillRect l="-1140" t="-3191" b="-11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00991" y="1772816"/>
                <a:ext cx="40525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𝐶𝐷</m:t>
                              </m:r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𝐶𝐷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1" y="1772816"/>
                <a:ext cx="4052584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00991" y="2905780"/>
                <a:ext cx="51699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𝐴𝐶𝐷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𝐶𝐷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1" y="2905780"/>
                <a:ext cx="5169941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00991" y="4149080"/>
                <a:ext cx="41227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𝐵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𝐶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1" y="4149080"/>
                <a:ext cx="4122795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00991" y="5373216"/>
                <a:ext cx="57312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𝐵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𝐷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𝐵𝐶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𝐵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𝐵𝐶𝐷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1" y="5373216"/>
                <a:ext cx="5731249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1475656" y="2329716"/>
            <a:ext cx="1918474" cy="4214792"/>
            <a:chOff x="1475656" y="2329716"/>
            <a:chExt cx="1918474" cy="42147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475656" y="2329716"/>
                  <a:ext cx="8955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2329716"/>
                  <a:ext cx="895502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475656" y="3409836"/>
                  <a:ext cx="191847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𝐶𝐷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3409836"/>
                  <a:ext cx="1918474" cy="5232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475656" y="4705980"/>
                  <a:ext cx="97212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𝐶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4705980"/>
                  <a:ext cx="972126" cy="52322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475656" y="6021288"/>
                  <a:ext cx="90960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𝐵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6021288"/>
                  <a:ext cx="909608" cy="52322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521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620447" cy="792088"/>
          </a:xfrm>
        </p:spPr>
        <p:txBody>
          <a:bodyPr/>
          <a:lstStyle/>
          <a:p>
            <a:pPr algn="ctr"/>
            <a:r>
              <a:rPr lang="zh-CN" altLang="en-US" sz="4000" dirty="0" smtClean="0"/>
              <a:t>逻辑函数的公式化简法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95536" y="1124744"/>
                <a:ext cx="4896544" cy="576064"/>
              </a:xfrm>
            </p:spPr>
            <p:txBody>
              <a:bodyPr/>
              <a:lstStyle/>
              <a:p>
                <a:pPr marL="514350" indent="-514350">
                  <a:buSzPct val="100000"/>
                  <a:buFont typeface="+mj-lt"/>
                  <a:buAutoNum type="arabicPeriod" startAt="2"/>
                </a:pPr>
                <a:r>
                  <a:rPr lang="zh-CN" altLang="en-US" sz="2400" b="1" dirty="0" smtClean="0"/>
                  <a:t>吸收法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𝒙𝒚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</m:oMath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95536" y="1124744"/>
                <a:ext cx="4896544" cy="576064"/>
              </a:xfrm>
              <a:blipFill rotWithShape="1">
                <a:blip r:embed="rId2"/>
                <a:stretch>
                  <a:fillRect l="-1993" t="-3191" b="-11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00991" y="1844824"/>
                <a:ext cx="4703082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0" i="1" smtClean="0">
                                          <a:latin typeface="Cambria Math"/>
                                        </a:rPr>
                                        <m:t>𝐴</m:t>
                                      </m:r>
                                    </m:e>
                                    <m:sup>
                                      <m:r>
                                        <a:rPr lang="en-US" altLang="zh-CN" sz="2800" b="0" i="1" smtClean="0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800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𝐶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𝐴𝐵𝐷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𝐴𝐷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1" y="1844824"/>
                <a:ext cx="4703082" cy="5786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00991" y="3337828"/>
                <a:ext cx="62683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𝐴𝐵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𝐴𝐵𝐶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′+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𝐴𝐵𝐷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𝐴𝐵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1" y="3337828"/>
                <a:ext cx="6268319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00991" y="4777988"/>
                <a:ext cx="71196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0" i="1" smtClean="0">
                                          <a:latin typeface="Cambria Math"/>
                                        </a:rPr>
                                        <m:t>𝐵𝐶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0" i="1" smtClean="0">
                                          <a:latin typeface="Cambria Math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en-US" altLang="zh-CN" sz="2800" b="0" i="1" smtClean="0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0" i="1" smtClean="0">
                                          <a:latin typeface="Cambria Math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altLang="zh-CN" sz="2800" b="0" i="1" smtClean="0"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800" b="0" i="1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sz="2800" b="0" i="1" smtClean="0">
                                      <a:latin typeface="Cambria Math"/>
                                    </a:rPr>
                                    <m:t>𝐷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𝐵𝐶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1" y="4777988"/>
                <a:ext cx="7119641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1475656" y="2329716"/>
            <a:ext cx="1788951" cy="3619564"/>
            <a:chOff x="1475656" y="2329716"/>
            <a:chExt cx="1788951" cy="36195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475656" y="2329716"/>
                  <a:ext cx="115095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𝐴𝐷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2329716"/>
                  <a:ext cx="1150956" cy="52322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475656" y="3913892"/>
                  <a:ext cx="113723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𝐴𝐵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3913892"/>
                  <a:ext cx="1137234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475656" y="5426060"/>
                  <a:ext cx="17889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𝐴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𝐵𝐶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5426060"/>
                  <a:ext cx="1788951" cy="5232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37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620447" cy="792088"/>
          </a:xfrm>
        </p:spPr>
        <p:txBody>
          <a:bodyPr/>
          <a:lstStyle/>
          <a:p>
            <a:pPr algn="ctr"/>
            <a:r>
              <a:rPr lang="zh-CN" altLang="en-US" sz="4000" dirty="0" smtClean="0"/>
              <a:t>逻辑函数的公式化简法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95536" y="1124744"/>
                <a:ext cx="4968552" cy="576064"/>
              </a:xfrm>
            </p:spPr>
            <p:txBody>
              <a:bodyPr/>
              <a:lstStyle/>
              <a:p>
                <a:pPr marL="514350" indent="-514350">
                  <a:buSzPct val="100000"/>
                  <a:buFont typeface="+mj-lt"/>
                  <a:buAutoNum type="arabicPeriod" startAt="3"/>
                </a:pPr>
                <a:r>
                  <a:rPr lang="zh-CN" altLang="en-US" sz="2400" b="1" dirty="0" smtClean="0"/>
                  <a:t>消因子法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𝒚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𝒚</m:t>
                    </m:r>
                  </m:oMath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95536" y="1124744"/>
                <a:ext cx="4968552" cy="576064"/>
              </a:xfrm>
              <a:blipFill rotWithShape="1">
                <a:blip r:embed="rId2"/>
                <a:stretch>
                  <a:fillRect l="-1963" t="-3191" b="-11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00991" y="1844824"/>
                <a:ext cx="25775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𝐴𝐵𝐶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1" y="1844824"/>
                <a:ext cx="2577565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00991" y="3337828"/>
                <a:ext cx="33334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𝐴𝐵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′+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𝐵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′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1" y="3337828"/>
                <a:ext cx="3333477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00991" y="4922004"/>
                <a:ext cx="36179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𝐴𝐶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𝐷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91" y="4922004"/>
                <a:ext cx="3617978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1475656" y="2329716"/>
            <a:ext cx="1902893" cy="3691572"/>
            <a:chOff x="1475656" y="2329716"/>
            <a:chExt cx="1902893" cy="36915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475656" y="2329716"/>
                  <a:ext cx="19028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𝐴𝐶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2329716"/>
                  <a:ext cx="1902893" cy="52322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475656" y="3913892"/>
                  <a:ext cx="156799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𝐴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𝐵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3913892"/>
                  <a:ext cx="1567993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475656" y="5498068"/>
                  <a:ext cx="180876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𝐴𝐶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𝐷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5498068"/>
                  <a:ext cx="1808764" cy="5232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3"/>
              <p:cNvSpPr txBox="1"/>
              <p:nvPr/>
            </p:nvSpPr>
            <p:spPr>
              <a:xfrm>
                <a:off x="5666843" y="1568442"/>
                <a:ext cx="3009350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 smtClean="0"/>
                  <a:t>推导：</a:t>
                </a:r>
                <a:endParaRPr lang="en-US" altLang="zh-CN" sz="2800" dirty="0" smtClean="0"/>
              </a:p>
              <a:p>
                <a:r>
                  <a:rPr lang="en-US" altLang="zh-CN" sz="280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zh-CN" sz="28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altLang="zh-CN" sz="28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altLang="zh-CN" sz="2800" b="0" dirty="0" smtClean="0"/>
              </a:p>
              <a:p>
                <a:endParaRPr lang="zh-CN" altLang="en-US" sz="2800" dirty="0"/>
              </a:p>
            </p:txBody>
          </p:sp>
        </mc:Choice>
        <mc:Fallback xmlns="">
          <p:sp>
            <p:nvSpPr>
              <p:cNvPr id="1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843" y="1568442"/>
                <a:ext cx="3009350" cy="2246769"/>
              </a:xfrm>
              <a:prstGeom prst="rect">
                <a:avLst/>
              </a:prstGeom>
              <a:blipFill rotWithShape="0">
                <a:blip r:embed="rId9"/>
                <a:stretch>
                  <a:fillRect l="-4260" t="-32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47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620447" cy="792088"/>
          </a:xfrm>
        </p:spPr>
        <p:txBody>
          <a:bodyPr/>
          <a:lstStyle/>
          <a:p>
            <a:pPr algn="ctr"/>
            <a:r>
              <a:rPr lang="zh-CN" altLang="en-US" sz="4000" dirty="0" smtClean="0"/>
              <a:t>逻辑函数的公式化简法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95536" y="1052736"/>
                <a:ext cx="6408712" cy="576064"/>
              </a:xfrm>
            </p:spPr>
            <p:txBody>
              <a:bodyPr/>
              <a:lstStyle/>
              <a:p>
                <a:pPr marL="514350" indent="-514350">
                  <a:buSzPct val="100000"/>
                  <a:buFont typeface="+mj-lt"/>
                  <a:buAutoNum type="arabicPeriod" startAt="4"/>
                </a:pPr>
                <a:r>
                  <a:rPr lang="zh-CN" altLang="en-US" sz="2400" b="1" dirty="0" smtClean="0"/>
                  <a:t>配项法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,       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</m:oMath>
                </a14:m>
                <a:r>
                  <a:rPr lang="en-US" altLang="zh-CN" sz="2800" b="1" dirty="0" smtClean="0">
                    <a:solidFill>
                      <a:srgbClr val="FF0000"/>
                    </a:solidFill>
                  </a:rPr>
                  <a:t>   </a:t>
                </a:r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95536" y="1052736"/>
                <a:ext cx="6408712" cy="576064"/>
              </a:xfrm>
              <a:blipFill rotWithShape="1">
                <a:blip r:embed="rId3"/>
                <a:stretch>
                  <a:fillRect l="-1522" t="-3191" b="-11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9512" y="1772816"/>
                <a:ext cx="4370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𝐵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𝐵𝐶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𝐴𝐵𝐶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772816"/>
                <a:ext cx="4370877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9512" y="4077072"/>
                <a:ext cx="47184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𝐴𝐵</m:t>
                      </m:r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′+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𝐵</m:t>
                      </m:r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zh-CN" alt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077072"/>
                <a:ext cx="4718471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/>
        </p:nvGrpSpPr>
        <p:grpSpPr>
          <a:xfrm>
            <a:off x="654177" y="2257708"/>
            <a:ext cx="7691336" cy="1550496"/>
            <a:chOff x="654177" y="2257708"/>
            <a:chExt cx="7691336" cy="15504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54177" y="2257708"/>
                  <a:ext cx="769133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𝐵</m:t>
                            </m:r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𝐵𝐶</m:t>
                            </m:r>
                          </m:e>
                        </m:d>
                        <m:r>
                          <a:rPr lang="en-US" altLang="zh-CN" sz="2800" b="0" i="1" smtClean="0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𝐵𝐶</m:t>
                            </m:r>
                            <m:r>
                              <a:rPr lang="en-US" altLang="zh-CN" sz="2800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𝐴𝐵𝐶</m:t>
                            </m:r>
                          </m:e>
                        </m:d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/>
                          </a:rPr>
                          <m:t>𝐵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𝐵𝐶</m:t>
                        </m:r>
                      </m:oMath>
                    </m:oMathPara>
                  </a14:m>
                  <a:endParaRPr lang="en-US" altLang="zh-CN" sz="2800" b="0" dirty="0" smtClean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177" y="2257708"/>
                  <a:ext cx="7691336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683568" y="2780928"/>
                  <a:ext cx="582781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𝐵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</m:d>
                        <m:r>
                          <a:rPr lang="en-US" altLang="zh-CN" sz="2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𝐴𝐵𝐶</m:t>
                        </m:r>
                        <m:r>
                          <a:rPr lang="en-US" altLang="zh-CN" sz="2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US" altLang="zh-CN" sz="2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𝐴𝐵𝐶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8" y="2780928"/>
                  <a:ext cx="5827814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683568" y="3284984"/>
                  <a:ext cx="442557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𝐵</m:t>
                        </m:r>
                        <m:d>
                          <m:dPr>
                            <m:ctrlPr>
                              <a:rPr lang="en-US" altLang="zh-CN" sz="28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8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8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𝐴𝐶</m:t>
                            </m:r>
                          </m:e>
                        </m:d>
                        <m:r>
                          <a:rPr lang="en-US" altLang="zh-CN" sz="2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altLang="zh-CN" sz="2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US" altLang="zh-CN" sz="2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US" altLang="zh-CN" sz="2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sz="28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8" y="3284984"/>
                  <a:ext cx="4425570" cy="5232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组合 16"/>
          <p:cNvGrpSpPr/>
          <p:nvPr/>
        </p:nvGrpSpPr>
        <p:grpSpPr>
          <a:xfrm>
            <a:off x="611560" y="4653136"/>
            <a:ext cx="8430769" cy="2016224"/>
            <a:chOff x="611560" y="4653136"/>
            <a:chExt cx="8430769" cy="20162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54177" y="4653136"/>
                  <a:ext cx="686816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𝐵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/>
                          </a:rPr>
                          <m:t>𝐵</m:t>
                        </m:r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𝐶</m:t>
                            </m:r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800" b="0" i="1" smtClean="0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𝐴</m:t>
                            </m:r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/>
                          </a:rPr>
                          <m:t>𝐶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177" y="4653136"/>
                  <a:ext cx="6868162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56166" y="5157192"/>
                  <a:ext cx="742344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𝐵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/>
                          </a:rPr>
                          <m:t>𝐵𝐶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/>
                          </a:rPr>
                          <m:t>𝐵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/>
                          </a:rPr>
                          <m:t>𝐶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/>
                          </a:rPr>
                          <m:t>𝐶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166" y="5157192"/>
                  <a:ext cx="7423442" cy="52322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11560" y="5642084"/>
                  <a:ext cx="843076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𝐶</m:t>
                            </m:r>
                          </m:e>
                        </m:d>
                        <m:r>
                          <a:rPr lang="en-US" altLang="zh-CN" sz="2800" b="0" i="1" smtClean="0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𝐵</m:t>
                            </m:r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𝐵</m:t>
                            </m:r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800" b="0" i="1" smtClean="0">
                            <a:latin typeface="Cambria Math"/>
                          </a:rPr>
                          <m:t>+(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/>
                          </a:rPr>
                          <m:t>𝐵𝐶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/>
                          </a:rPr>
                          <m:t>𝐶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5642084"/>
                  <a:ext cx="8430769" cy="52322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83568" y="6146140"/>
                  <a:ext cx="318106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𝐴𝐵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′+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𝐵𝐶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′+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/>
                          </a:rPr>
                          <m:t>𝐶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8" y="6146140"/>
                  <a:ext cx="3181064" cy="523220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889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620447" cy="792088"/>
          </a:xfrm>
        </p:spPr>
        <p:txBody>
          <a:bodyPr/>
          <a:lstStyle/>
          <a:p>
            <a:pPr algn="ctr"/>
            <a:r>
              <a:rPr lang="zh-CN" altLang="en-US" sz="4000" dirty="0" smtClean="0"/>
              <a:t>逻辑函数的公式化简法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95536" y="1196753"/>
                <a:ext cx="8559552" cy="576064"/>
              </a:xfrm>
            </p:spPr>
            <p:txBody>
              <a:bodyPr/>
              <a:lstStyle/>
              <a:p>
                <a:pPr marL="514350" indent="-514350">
                  <a:buSzPct val="100000"/>
                  <a:buFont typeface="+mj-lt"/>
                  <a:buAutoNum type="arabicPeriod" startAt="5"/>
                </a:pPr>
                <a:r>
                  <a:rPr lang="zh-CN" altLang="en-US" sz="2400" b="1" dirty="0" smtClean="0"/>
                  <a:t>消项法</a:t>
                </a:r>
                <a:r>
                  <a:rPr lang="zh-CN" altLang="en-US" sz="2400" dirty="0" smtClean="0"/>
                  <a:t>：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𝒙𝒚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𝒛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altLang="zh-CN" sz="28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𝒚𝒛</m:t>
                    </m:r>
                    <m:r>
                      <a:rPr lang="en-US" altLang="zh-CN" sz="28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   =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𝒙𝒚</m:t>
                    </m:r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zh-CN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𝒛</m:t>
                    </m:r>
                  </m:oMath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395536" y="1196753"/>
                <a:ext cx="8559552" cy="576064"/>
              </a:xfrm>
              <a:blipFill rotWithShape="0">
                <a:blip r:embed="rId2"/>
                <a:stretch>
                  <a:fillRect l="-1140" t="-3158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9512" y="3212976"/>
                <a:ext cx="42945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𝐴𝐶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+(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𝐵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𝐶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)′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212976"/>
                <a:ext cx="4294509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100433" y="1753534"/>
                <a:ext cx="45746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𝒙𝒚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𝒛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𝒚𝒛𝒘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𝒙𝒚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𝒛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433" y="1753534"/>
                <a:ext cx="4574650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79512" y="5190872"/>
                <a:ext cx="55442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𝐶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smtClean="0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𝐸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𝐶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𝐸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190872"/>
                <a:ext cx="5544275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596509" y="3697868"/>
            <a:ext cx="6021709" cy="3043500"/>
            <a:chOff x="1286595" y="3193812"/>
            <a:chExt cx="6021709" cy="3043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286595" y="3193812"/>
                  <a:ext cx="3278654" cy="13849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𝐴𝐶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altLang="zh-CN" sz="2800" b="0" i="1" dirty="0" smtClean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𝐴𝐶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altLang="zh-CN" sz="2800" b="0" i="0" dirty="0" smtClean="0">
                    <a:latin typeface="Cambria Math"/>
                  </a:endParaRPr>
                </a:p>
                <a:p>
                  <a:pPr defTabSz="179388"/>
                  <a:r>
                    <a:rPr lang="en-US" altLang="zh-CN" sz="2800" b="0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b="0" i="0" smtClean="0">
                          <a:latin typeface="Cambria Math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𝐴𝐶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latin typeface="Cambria Math"/>
                        </a:rPr>
                        <m:t>𝐶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′</m:t>
                      </m:r>
                    </m:oMath>
                  </a14:m>
                  <a:endParaRPr lang="zh-CN" altLang="en-US" sz="2800" i="1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6595" y="3193812"/>
                  <a:ext cx="3278654" cy="138499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317241" y="5190872"/>
                  <a:ext cx="599106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800" b="0" i="1" smtClean="0">
                            <a:latin typeface="Cambria Math"/>
                          </a:rPr>
                          <m:t>𝐶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𝐴</m:t>
                                </m:r>
                                <m:sSup>
                                  <m:sSup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2800" b="0" i="1" smtClean="0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/>
                          </a:rPr>
                          <m:t>𝐸</m:t>
                        </m:r>
                        <m:r>
                          <a:rPr lang="en-US" altLang="zh-CN" sz="2800" b="0" i="1" smtClean="0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𝐶</m:t>
                            </m:r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𝐸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7241" y="5190872"/>
                  <a:ext cx="5991063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1373654" y="5714092"/>
                  <a:ext cx="350185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latin typeface="Cambria Math"/>
                          </a:rPr>
                          <m:t>=</m:t>
                        </m:r>
                        <m:r>
                          <a:rPr lang="en-US" altLang="zh-CN" sz="2800" i="1">
                            <a:latin typeface="Cambria Math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i="1">
                            <a:latin typeface="Cambria Math"/>
                          </a:rPr>
                          <m:t>𝐶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i="1">
                                    <a:latin typeface="Cambria Math"/>
                                  </a:rPr>
                                  <m:t>𝐴</m:t>
                                </m:r>
                                <m:sSup>
                                  <m:sSup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2800" i="1"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altLang="zh-CN" sz="2800" i="1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i="1">
                            <a:latin typeface="Cambria Math"/>
                          </a:rPr>
                          <m:t>𝐸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3654" y="5714092"/>
                  <a:ext cx="3501856" cy="5232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灯片编号占位符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443331" y="2371870"/>
                <a:ext cx="3521157" cy="156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0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𝑦𝑧</m:t>
                    </m:r>
                  </m:oMath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𝑦𝑧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𝑥𝑦𝑧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𝑦𝑧</m:t>
                      </m:r>
                    </m:oMath>
                  </m:oMathPara>
                </a14:m>
                <a:endParaRPr lang="en-US" altLang="zh-CN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331" y="2371870"/>
                <a:ext cx="3521157" cy="1569660"/>
              </a:xfrm>
              <a:prstGeom prst="rect">
                <a:avLst/>
              </a:prstGeom>
              <a:blipFill rotWithShape="0">
                <a:blip r:embed="rId9"/>
                <a:stretch>
                  <a:fillRect b="-3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4472116" y="237595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推导：</a:t>
            </a:r>
          </a:p>
        </p:txBody>
      </p:sp>
    </p:spTree>
    <p:extLst>
      <p:ext uri="{BB962C8B-B14F-4D97-AF65-F5344CB8AC3E}">
        <p14:creationId xmlns:p14="http://schemas.microsoft.com/office/powerpoint/2010/main" val="393202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620447" cy="777280"/>
          </a:xfrm>
        </p:spPr>
        <p:txBody>
          <a:bodyPr/>
          <a:lstStyle/>
          <a:p>
            <a:r>
              <a:rPr lang="zh-CN" altLang="en-US" sz="4000" dirty="0" smtClean="0"/>
              <a:t>综合练习</a:t>
            </a:r>
            <a:r>
              <a:rPr lang="en-US" altLang="zh-CN" sz="4000" dirty="0" smtClean="0"/>
              <a:t>: </a:t>
            </a:r>
            <a:r>
              <a:rPr lang="zh-CN" altLang="en-US" sz="4000" dirty="0" smtClean="0"/>
              <a:t>化</a:t>
            </a:r>
            <a:r>
              <a:rPr lang="zh-CN" altLang="en-US" sz="4000" dirty="0"/>
              <a:t>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0" y="1196753"/>
                <a:ext cx="9144000" cy="50405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700" b="0" i="1" smtClean="0">
                          <a:latin typeface="Cambria Math"/>
                        </a:rPr>
                        <m:t>𝑌</m:t>
                      </m:r>
                      <m:r>
                        <a:rPr lang="en-US" altLang="zh-CN" sz="27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700" b="0" i="1" smtClean="0">
                          <a:latin typeface="Cambria Math"/>
                        </a:rPr>
                        <m:t>𝐴𝐶</m:t>
                      </m:r>
                      <m:r>
                        <a:rPr lang="en-US" altLang="zh-CN" sz="27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7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700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7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700" b="0" i="1" smtClean="0">
                          <a:latin typeface="Cambria Math"/>
                        </a:rPr>
                        <m:t>𝐶</m:t>
                      </m:r>
                      <m:r>
                        <a:rPr lang="en-US" altLang="zh-CN" sz="27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700" b="0" i="1" smtClean="0">
                          <a:latin typeface="Cambria Math"/>
                        </a:rPr>
                        <m:t>𝐵</m:t>
                      </m:r>
                      <m:sSup>
                        <m:sSupPr>
                          <m:ctrlPr>
                            <a:rPr lang="en-US" altLang="zh-CN" sz="27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700" b="0" i="1" smtClean="0"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7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7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700" b="0" i="1" smtClean="0">
                          <a:latin typeface="Cambria Math"/>
                        </a:rPr>
                        <m:t>𝐶</m:t>
                      </m:r>
                      <m:sSup>
                        <m:sSupPr>
                          <m:ctrlPr>
                            <a:rPr lang="en-US" altLang="zh-CN" sz="27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700" b="0" i="1" smtClean="0"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7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7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700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en-US" altLang="zh-CN" sz="2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700" b="0" i="1" smtClean="0">
                              <a:latin typeface="Cambria Math"/>
                            </a:rPr>
                            <m:t>𝐵</m:t>
                          </m:r>
                          <m:r>
                            <a:rPr lang="en-US" altLang="zh-CN" sz="2700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7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altLang="zh-CN" sz="27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CN" sz="27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7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700" b="0" i="1" smtClean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7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700" b="0" i="1" smtClean="0">
                          <a:latin typeface="Cambria Math"/>
                        </a:rPr>
                        <m:t>𝐵𝐶</m:t>
                      </m:r>
                      <m:sSup>
                        <m:sSupPr>
                          <m:ctrlPr>
                            <a:rPr lang="en-US" altLang="zh-CN" sz="27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700" b="0" i="1" smtClean="0">
                              <a:latin typeface="Cambria Math"/>
                            </a:rPr>
                            <m:t>𝐷</m:t>
                          </m:r>
                        </m:e>
                        <m:sup>
                          <m:r>
                            <a:rPr lang="en-US" altLang="zh-CN" sz="27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7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700" b="0" i="1" smtClean="0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altLang="zh-CN" sz="27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700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7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700" b="0" i="1" smtClean="0">
                          <a:latin typeface="Cambria Math"/>
                        </a:rPr>
                        <m:t>𝐷𝐸</m:t>
                      </m:r>
                    </m:oMath>
                  </m:oMathPara>
                </a14:m>
                <a:endParaRPr lang="zh-CN" altLang="en-US" sz="27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96753"/>
                <a:ext cx="9144000" cy="504056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grpSp>
        <p:nvGrpSpPr>
          <p:cNvPr id="19" name="组合 18"/>
          <p:cNvGrpSpPr/>
          <p:nvPr/>
        </p:nvGrpSpPr>
        <p:grpSpPr>
          <a:xfrm>
            <a:off x="36512" y="1916832"/>
            <a:ext cx="9144000" cy="4896544"/>
            <a:chOff x="36512" y="1916832"/>
            <a:chExt cx="9144000" cy="4896544"/>
          </a:xfrm>
        </p:grpSpPr>
        <p:grpSp>
          <p:nvGrpSpPr>
            <p:cNvPr id="15" name="组合 14"/>
            <p:cNvGrpSpPr/>
            <p:nvPr/>
          </p:nvGrpSpPr>
          <p:grpSpPr>
            <a:xfrm>
              <a:off x="36512" y="1916832"/>
              <a:ext cx="9144000" cy="4896544"/>
              <a:chOff x="36512" y="1916832"/>
              <a:chExt cx="9144000" cy="489654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内容占位符 2"/>
                  <p:cNvSpPr txBox="1">
                    <a:spLocks/>
                  </p:cNvSpPr>
                  <p:nvPr/>
                </p:nvSpPr>
                <p:spPr bwMode="auto">
                  <a:xfrm>
                    <a:off x="36512" y="1916832"/>
                    <a:ext cx="9144000" cy="5040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  <a:lvl6pPr marL="25146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6pPr>
                    <a:lvl7pPr marL="29718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7pPr>
                    <a:lvl8pPr marL="34290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8pPr>
                    <a:lvl9pPr marL="38862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pPr marL="0" indent="0">
                      <a:buFont typeface="Wingdings" pitchFamily="2" charset="2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70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7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𝐴𝐶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𝐴𝐵</m:t>
                          </m:r>
                          <m:r>
                            <a:rPr lang="en-US" altLang="zh-CN" sz="27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𝐴𝐶</m:t>
                          </m:r>
                          <m:r>
                            <a:rPr lang="en-US" altLang="zh-CN" sz="27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′+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i="1" smtClean="0">
                              <a:latin typeface="Cambria Math"/>
                            </a:rPr>
                            <m:t>𝐵𝐶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i="1" smtClean="0">
                              <a:latin typeface="Cambria Math"/>
                            </a:rPr>
                            <m:t>𝐷𝐸</m:t>
                          </m:r>
                        </m:oMath>
                      </m:oMathPara>
                    </a14:m>
                    <a:endParaRPr lang="zh-CN" altLang="en-US" sz="2700" dirty="0"/>
                  </a:p>
                </p:txBody>
              </p:sp>
            </mc:Choice>
            <mc:Fallback xmlns="">
              <p:sp>
                <p:nvSpPr>
                  <p:cNvPr id="4" name="内容占位符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6512" y="1916832"/>
                    <a:ext cx="9144000" cy="504056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内容占位符 2"/>
                  <p:cNvSpPr txBox="1">
                    <a:spLocks/>
                  </p:cNvSpPr>
                  <p:nvPr/>
                </p:nvSpPr>
                <p:spPr bwMode="auto">
                  <a:xfrm>
                    <a:off x="251520" y="2420888"/>
                    <a:ext cx="8568952" cy="5040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  <a:lvl6pPr marL="25146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6pPr>
                    <a:lvl7pPr marL="29718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7pPr>
                    <a:lvl8pPr marL="34290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8pPr>
                    <a:lvl9pPr marL="38862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pPr marL="0" indent="0">
                      <a:buFont typeface="Wingdings" pitchFamily="2" charset="2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70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7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7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sz="2700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i="1" smtClean="0">
                              <a:latin typeface="Cambria Math"/>
                            </a:rPr>
                            <m:t>𝐵𝐶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𝐷𝐸</m:t>
                          </m:r>
                        </m:oMath>
                      </m:oMathPara>
                    </a14:m>
                    <a:endParaRPr lang="zh-CN" altLang="en-US" sz="2700" dirty="0"/>
                  </a:p>
                </p:txBody>
              </p:sp>
            </mc:Choice>
            <mc:Fallback xmlns="">
              <p:sp>
                <p:nvSpPr>
                  <p:cNvPr id="5" name="内容占位符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51520" y="2420888"/>
                    <a:ext cx="8568952" cy="504056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内容占位符 2"/>
                  <p:cNvSpPr txBox="1">
                    <a:spLocks/>
                  </p:cNvSpPr>
                  <p:nvPr/>
                </p:nvSpPr>
                <p:spPr bwMode="auto">
                  <a:xfrm>
                    <a:off x="251520" y="2852936"/>
                    <a:ext cx="8568952" cy="5040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  <a:lvl6pPr marL="25146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6pPr>
                    <a:lvl7pPr marL="29718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7pPr>
                    <a:lvl8pPr marL="34290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8pPr>
                    <a:lvl9pPr marL="38862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pPr marL="0" indent="0">
                      <a:buFont typeface="Wingdings" pitchFamily="2" charset="2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70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7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b="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𝐵𝐶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700" dirty="0"/>
                  </a:p>
                </p:txBody>
              </p:sp>
            </mc:Choice>
            <mc:Fallback xmlns="">
              <p:sp>
                <p:nvSpPr>
                  <p:cNvPr id="6" name="内容占位符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51520" y="2852936"/>
                    <a:ext cx="8568952" cy="504056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内容占位符 2"/>
                  <p:cNvSpPr txBox="1">
                    <a:spLocks/>
                  </p:cNvSpPr>
                  <p:nvPr/>
                </p:nvSpPr>
                <p:spPr bwMode="auto">
                  <a:xfrm>
                    <a:off x="251520" y="3356992"/>
                    <a:ext cx="8568952" cy="5040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  <a:lvl6pPr marL="25146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6pPr>
                    <a:lvl7pPr marL="29718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7pPr>
                    <a:lvl8pPr marL="34290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8pPr>
                    <a:lvl9pPr marL="38862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pPr marL="0" indent="0">
                      <a:buFont typeface="Wingdings" pitchFamily="2" charset="2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70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7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𝐶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US" altLang="zh-CN" sz="27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𝐶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700" dirty="0"/>
                  </a:p>
                </p:txBody>
              </p:sp>
            </mc:Choice>
            <mc:Fallback xmlns="">
              <p:sp>
                <p:nvSpPr>
                  <p:cNvPr id="7" name="内容占位符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51520" y="3356992"/>
                    <a:ext cx="8568952" cy="504056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内容占位符 2"/>
                  <p:cNvSpPr txBox="1">
                    <a:spLocks/>
                  </p:cNvSpPr>
                  <p:nvPr/>
                </p:nvSpPr>
                <p:spPr bwMode="auto">
                  <a:xfrm>
                    <a:off x="251520" y="5445224"/>
                    <a:ext cx="8568952" cy="5040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  <a:lvl6pPr marL="25146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6pPr>
                    <a:lvl7pPr marL="29718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7pPr>
                    <a:lvl8pPr marL="34290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8pPr>
                    <a:lvl9pPr marL="38862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pPr marL="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7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zh-CN" sz="27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7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7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7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𝐶</m:t>
                          </m:r>
                          <m:r>
                            <a:rPr lang="en-US" altLang="zh-CN" sz="27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𝐶𝐷</m:t>
                          </m:r>
                          <m:r>
                            <a:rPr lang="en-US" altLang="zh-CN" sz="27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′+</m:t>
                          </m:r>
                          <m:r>
                            <a:rPr lang="en-US" altLang="zh-CN" sz="27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altLang="zh-CN" sz="27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7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7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内容占位符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51520" y="5445224"/>
                    <a:ext cx="8568952" cy="504056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内容占位符 2"/>
                  <p:cNvSpPr txBox="1">
                    <a:spLocks/>
                  </p:cNvSpPr>
                  <p:nvPr/>
                </p:nvSpPr>
                <p:spPr bwMode="auto">
                  <a:xfrm>
                    <a:off x="251520" y="5877272"/>
                    <a:ext cx="8568952" cy="5040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  <a:lvl6pPr marL="25146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6pPr>
                    <a:lvl7pPr marL="29718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7pPr>
                    <a:lvl8pPr marL="34290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8pPr>
                    <a:lvl9pPr marL="38862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pPr marL="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7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zh-CN" sz="27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7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7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7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𝐶</m:t>
                          </m:r>
                          <m:r>
                            <a:rPr lang="en-US" altLang="zh-CN" sz="27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𝐶𝐷</m:t>
                          </m:r>
                          <m:r>
                            <a:rPr lang="en-US" altLang="zh-CN" sz="27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′</m:t>
                          </m:r>
                        </m:oMath>
                      </m:oMathPara>
                    </a14:m>
                    <a:endParaRPr lang="zh-CN" altLang="en-US" sz="2700" dirty="0">
                      <a:solidFill>
                        <a:schemeClr val="bg1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内容占位符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51520" y="5877272"/>
                    <a:ext cx="8568952" cy="504056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内容占位符 2"/>
                  <p:cNvSpPr txBox="1">
                    <a:spLocks/>
                  </p:cNvSpPr>
                  <p:nvPr/>
                </p:nvSpPr>
                <p:spPr bwMode="auto">
                  <a:xfrm>
                    <a:off x="251520" y="6309320"/>
                    <a:ext cx="8568952" cy="5040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  <a:lvl6pPr marL="25146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6pPr>
                    <a:lvl7pPr marL="29718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7pPr>
                    <a:lvl8pPr marL="34290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8pPr>
                    <a:lvl9pPr marL="38862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pPr marL="0" indent="0">
                      <a:buFont typeface="Wingdings" pitchFamily="2" charset="2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7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altLang="zh-CN" sz="27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7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7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𝐶</m:t>
                          </m:r>
                          <m:r>
                            <a:rPr lang="en-US" altLang="zh-CN" sz="27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内容占位符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51520" y="6309320"/>
                    <a:ext cx="8568952" cy="504056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内容占位符 2"/>
                  <p:cNvSpPr txBox="1">
                    <a:spLocks/>
                  </p:cNvSpPr>
                  <p:nvPr/>
                </p:nvSpPr>
                <p:spPr bwMode="auto">
                  <a:xfrm>
                    <a:off x="251520" y="3861048"/>
                    <a:ext cx="8568952" cy="5040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  <a:lvl6pPr marL="25146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6pPr>
                    <a:lvl7pPr marL="29718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7pPr>
                    <a:lvl8pPr marL="34290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8pPr>
                    <a:lvl9pPr marL="38862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pPr marL="0" indent="0">
                      <a:buFont typeface="Wingdings" pitchFamily="2" charset="2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70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7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𝐶</m:t>
                          </m:r>
                          <m:r>
                            <a:rPr lang="en-US" altLang="zh-CN" sz="27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7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7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altLang="zh-CN" sz="27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7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700" dirty="0"/>
                  </a:p>
                </p:txBody>
              </p:sp>
            </mc:Choice>
            <mc:Fallback xmlns="">
              <p:sp>
                <p:nvSpPr>
                  <p:cNvPr id="11" name="内容占位符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51520" y="3861048"/>
                    <a:ext cx="8568952" cy="504056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内容占位符 2"/>
                  <p:cNvSpPr txBox="1">
                    <a:spLocks/>
                  </p:cNvSpPr>
                  <p:nvPr/>
                </p:nvSpPr>
                <p:spPr bwMode="auto">
                  <a:xfrm>
                    <a:off x="251520" y="4365104"/>
                    <a:ext cx="8568952" cy="5040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  <a:lvl6pPr marL="25146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6pPr>
                    <a:lvl7pPr marL="29718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7pPr>
                    <a:lvl8pPr marL="34290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8pPr>
                    <a:lvl9pPr marL="38862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pPr marL="0" indent="0">
                      <a:buFont typeface="Wingdings" pitchFamily="2" charset="2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70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7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𝐶</m:t>
                          </m:r>
                          <m:d>
                            <m:dPr>
                              <m:ctrlPr>
                                <a:rPr lang="en-US" altLang="zh-CN" sz="2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7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altLang="zh-CN" sz="27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7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7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US" altLang="zh-CN" sz="27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sz="27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700" dirty="0"/>
                  </a:p>
                </p:txBody>
              </p:sp>
            </mc:Choice>
            <mc:Fallback xmlns="">
              <p:sp>
                <p:nvSpPr>
                  <p:cNvPr id="12" name="内容占位符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51520" y="4365104"/>
                    <a:ext cx="8568952" cy="504056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内容占位符 2"/>
                  <p:cNvSpPr txBox="1">
                    <a:spLocks/>
                  </p:cNvSpPr>
                  <p:nvPr/>
                </p:nvSpPr>
                <p:spPr bwMode="auto">
                  <a:xfrm>
                    <a:off x="251520" y="4869160"/>
                    <a:ext cx="8568952" cy="5040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lvl1pPr marL="342900" indent="-342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60000"/>
                      <a:buFont typeface="Wingdings" pitchFamily="2" charset="2"/>
                      <a:buChar char="n"/>
                      <a:defRPr kumimoji="1" sz="3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hlink"/>
                      </a:buClr>
                      <a:buSzPct val="55000"/>
                      <a:buFont typeface="Wingdings" pitchFamily="2" charset="2"/>
                      <a:buChar char="n"/>
                      <a:defRPr kumimoji="1" sz="28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 marL="11430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folHlink"/>
                      </a:buClr>
                      <a:buSzPct val="50000"/>
                      <a:buFont typeface="Wingdings" pitchFamily="2" charset="2"/>
                      <a:buChar char="n"/>
                      <a:defRPr kumimoji="1" sz="2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 marL="16002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Pct val="55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 marL="2057400" indent="-2286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  <a:lvl6pPr marL="25146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6pPr>
                    <a:lvl7pPr marL="29718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7pPr>
                    <a:lvl8pPr marL="34290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8pPr>
                    <a:lvl9pPr marL="3886200" indent="-228600" algn="l" rtl="0" fontAlgn="base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itchFamily="2" charset="2"/>
                      <a:buChar char="n"/>
                      <a:defRPr kumimoji="1" sz="20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pPr marL="0" indent="0">
                      <a:buFont typeface="Wingdings" pitchFamily="2" charset="2"/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70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7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𝐴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7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7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𝐶</m:t>
                          </m:r>
                          <m:r>
                            <a:rPr lang="en-US" altLang="zh-CN" sz="27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7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𝐶𝐷</m:t>
                          </m:r>
                          <m:r>
                            <a:rPr lang="en-US" altLang="zh-CN" sz="27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′+</m:t>
                          </m:r>
                          <m:r>
                            <a:rPr lang="en-US" altLang="zh-CN" sz="2700" i="1" smtClean="0">
                              <a:latin typeface="Cambria Math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altLang="zh-CN" sz="27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CN" sz="270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700" dirty="0"/>
                  </a:p>
                </p:txBody>
              </p:sp>
            </mc:Choice>
            <mc:Fallback xmlns="">
              <p:sp>
                <p:nvSpPr>
                  <p:cNvPr id="13" name="内容占位符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51520" y="4869160"/>
                    <a:ext cx="8568952" cy="504056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矩形 13"/>
                  <p:cNvSpPr/>
                  <p:nvPr/>
                </p:nvSpPr>
                <p:spPr>
                  <a:xfrm>
                    <a:off x="4797002" y="5949280"/>
                    <a:ext cx="4239494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buSzPct val="100000"/>
                    </a:pPr>
                    <a:r>
                      <a:rPr lang="zh-CN" altLang="en-US" sz="2000" dirty="0" smtClean="0">
                        <a:solidFill>
                          <a:schemeClr val="tx1"/>
                        </a:solidFill>
                      </a:rPr>
                      <a:t>消项法</a:t>
                    </a:r>
                    <a14:m>
                      <m:oMath xmlns:m="http://schemas.openxmlformats.org/officeDocument/2006/math">
                        <m:r>
                          <a:rPr lang="zh-CN" altLang="en-US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：</m:t>
                        </m:r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𝒙𝒚</m:t>
                        </m:r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𝒛</m:t>
                        </m:r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𝒚𝒛</m:t>
                        </m:r>
                        <m:r>
                          <a:rPr lang="en-US" altLang="zh-CN" sz="20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   =</m:t>
                        </m:r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𝒙𝒚</m:t>
                        </m:r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p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𝒛</m:t>
                        </m:r>
                      </m:oMath>
                    </a14:m>
                    <a:endParaRPr lang="zh-CN" altLang="en-US" sz="20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矩形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7002" y="5949280"/>
                    <a:ext cx="4239494" cy="40011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 l="-1583" t="-10606" b="-2272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内容占位符 2"/>
                <p:cNvSpPr txBox="1">
                  <a:spLocks/>
                </p:cNvSpPr>
                <p:nvPr/>
              </p:nvSpPr>
              <p:spPr bwMode="auto">
                <a:xfrm>
                  <a:off x="5544108" y="2852936"/>
                  <a:ext cx="3636404" cy="5760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60000"/>
                    <a:buFont typeface="Wingdings" pitchFamily="2" charset="2"/>
                    <a:buChar char="n"/>
                    <a:defRPr kumimoji="1" sz="3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hlink"/>
                    </a:buClr>
                    <a:buSzPct val="55000"/>
                    <a:buFont typeface="Wingdings" pitchFamily="2" charset="2"/>
                    <a:buChar char="n"/>
                    <a:defRPr kumimoji="1" sz="2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folHlink"/>
                    </a:buClr>
                    <a:buSzPct val="50000"/>
                    <a:buFont typeface="Wingdings" pitchFamily="2" charset="2"/>
                    <a:buChar char="n"/>
                    <a:defRPr kumimoji="1" sz="2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55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 marL="25146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 marL="29718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 marL="34290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 marL="38862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itchFamily="2" charset="2"/>
                    <a:buChar char="n"/>
                    <a:defRPr kumimoji="1"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marL="0" indent="0">
                    <a:buSzPct val="100000"/>
                    <a:buNone/>
                  </a:pPr>
                  <a:r>
                    <a:rPr lang="zh-CN" altLang="en-US" sz="2000" dirty="0" smtClean="0"/>
                    <a:t>消因子法：</a:t>
                  </a:r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𝒚</m:t>
                      </m:r>
                    </m:oMath>
                  </a14:m>
                  <a:endParaRPr lang="zh-CN" alt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内容占位符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44108" y="2852936"/>
                  <a:ext cx="3636404" cy="576064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l="-167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2404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 </a:t>
            </a:r>
            <a:r>
              <a:rPr lang="en-US" altLang="zh-CN" dirty="0"/>
              <a:t>P55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2987824" y="1264208"/>
            <a:ext cx="4536504" cy="5405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3600" dirty="0" smtClean="0"/>
              <a:t>2.1(a), (c), (e)</a:t>
            </a:r>
          </a:p>
          <a:p>
            <a:pPr>
              <a:lnSpc>
                <a:spcPct val="150000"/>
              </a:lnSpc>
            </a:pPr>
            <a:r>
              <a:rPr lang="en-US" altLang="zh-CN" sz="3600" dirty="0" smtClean="0"/>
              <a:t>2.3(a), </a:t>
            </a:r>
            <a:r>
              <a:rPr lang="en-US" altLang="zh-CN" sz="3600" dirty="0"/>
              <a:t>(c), (e)</a:t>
            </a:r>
            <a:endParaRPr lang="en-US" altLang="zh-CN" sz="3600" dirty="0" smtClean="0"/>
          </a:p>
          <a:p>
            <a:pPr>
              <a:lnSpc>
                <a:spcPct val="150000"/>
              </a:lnSpc>
            </a:pPr>
            <a:r>
              <a:rPr lang="en-US" altLang="zh-CN" sz="3600" dirty="0" smtClean="0"/>
              <a:t>2.5(a</a:t>
            </a:r>
            <a:r>
              <a:rPr lang="en-US" altLang="zh-CN" sz="3600" dirty="0"/>
              <a:t>), (c), (e</a:t>
            </a:r>
            <a:r>
              <a:rPr lang="en-US" altLang="zh-CN" sz="36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3600" dirty="0" smtClean="0"/>
              <a:t>2.7(a</a:t>
            </a:r>
            <a:r>
              <a:rPr lang="en-US" altLang="zh-CN" sz="3600" dirty="0"/>
              <a:t>), (c), (e)</a:t>
            </a:r>
          </a:p>
          <a:p>
            <a:pPr>
              <a:lnSpc>
                <a:spcPct val="150000"/>
              </a:lnSpc>
            </a:pPr>
            <a:r>
              <a:rPr lang="en-US" altLang="zh-CN" sz="3600" dirty="0" smtClean="0"/>
              <a:t>2.9(a</a:t>
            </a:r>
            <a:r>
              <a:rPr lang="en-US" altLang="zh-CN" sz="3600" dirty="0"/>
              <a:t>), (c), (e</a:t>
            </a:r>
            <a:r>
              <a:rPr lang="en-US" altLang="zh-CN" sz="36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3600" dirty="0" smtClean="0"/>
              <a:t>2.11(a</a:t>
            </a:r>
            <a:r>
              <a:rPr lang="en-US" altLang="zh-CN" sz="3600" dirty="0"/>
              <a:t>), (c), (e</a:t>
            </a:r>
            <a:r>
              <a:rPr lang="en-US" altLang="zh-CN" sz="3600" dirty="0" smtClean="0"/>
              <a:t>)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291558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2.2 Boolean </a:t>
            </a:r>
            <a:r>
              <a:rPr lang="en-US" altLang="zh-CN" dirty="0">
                <a:solidFill>
                  <a:srgbClr val="0070C0"/>
                </a:solidFill>
              </a:rPr>
              <a:t>Equations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7504" y="1052736"/>
            <a:ext cx="8928992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800" kern="0" dirty="0" smtClean="0"/>
              <a:t>Functional specification of outputs in terms of inputs</a:t>
            </a:r>
          </a:p>
          <a:p>
            <a:r>
              <a:rPr lang="en-US" sz="2800" b="1" kern="0" dirty="0" smtClean="0"/>
              <a:t>Example:    </a:t>
            </a:r>
            <a:r>
              <a:rPr lang="en-US" sz="2400" i="1" kern="0" dirty="0" smtClean="0"/>
              <a:t>S</a:t>
            </a:r>
            <a:r>
              <a:rPr lang="en-US" sz="2400" kern="0" dirty="0" smtClean="0"/>
              <a:t>   = F(</a:t>
            </a:r>
            <a:r>
              <a:rPr lang="en-US" sz="2400" i="1" kern="0" dirty="0" smtClean="0"/>
              <a:t>A</a:t>
            </a:r>
            <a:r>
              <a:rPr lang="en-US" sz="2400" kern="0" dirty="0" smtClean="0"/>
              <a:t>, </a:t>
            </a:r>
            <a:r>
              <a:rPr lang="en-US" sz="2400" i="1" kern="0" dirty="0" smtClean="0"/>
              <a:t>B</a:t>
            </a:r>
            <a:r>
              <a:rPr lang="en-US" sz="2400" kern="0" dirty="0" smtClean="0"/>
              <a:t>, </a:t>
            </a:r>
            <a:r>
              <a:rPr lang="en-US" sz="2400" i="1" kern="0" dirty="0" err="1" smtClean="0"/>
              <a:t>C</a:t>
            </a:r>
            <a:r>
              <a:rPr lang="en-US" sz="2400" kern="0" baseline="-25000" dirty="0" err="1" smtClean="0"/>
              <a:t>in</a:t>
            </a:r>
            <a:r>
              <a:rPr lang="en-US" sz="2400" kern="0" dirty="0" smtClean="0"/>
              <a:t>)</a:t>
            </a:r>
          </a:p>
          <a:p>
            <a:pPr>
              <a:buFontTx/>
              <a:buNone/>
            </a:pPr>
            <a:r>
              <a:rPr lang="en-US" sz="2400" i="1" kern="0" dirty="0" smtClean="0"/>
              <a:t>                  	     </a:t>
            </a:r>
            <a:r>
              <a:rPr lang="en-US" sz="2400" i="1" kern="0" dirty="0" err="1" smtClean="0"/>
              <a:t>C</a:t>
            </a:r>
            <a:r>
              <a:rPr lang="en-US" sz="2400" kern="0" baseline="-25000" dirty="0" err="1" smtClean="0"/>
              <a:t>out</a:t>
            </a:r>
            <a:r>
              <a:rPr lang="en-US" sz="2400" kern="0" dirty="0" smtClean="0"/>
              <a:t> = F(</a:t>
            </a:r>
            <a:r>
              <a:rPr lang="en-US" sz="2400" i="1" kern="0" dirty="0" smtClean="0"/>
              <a:t>A</a:t>
            </a:r>
            <a:r>
              <a:rPr lang="en-US" sz="2400" kern="0" dirty="0" smtClean="0"/>
              <a:t>, </a:t>
            </a:r>
            <a:r>
              <a:rPr lang="en-US" sz="2400" i="1" kern="0" dirty="0" smtClean="0"/>
              <a:t>B</a:t>
            </a:r>
            <a:r>
              <a:rPr lang="en-US" sz="2400" kern="0" dirty="0" smtClean="0"/>
              <a:t>, </a:t>
            </a:r>
            <a:r>
              <a:rPr lang="en-US" sz="2400" i="1" kern="0" dirty="0" err="1" smtClean="0"/>
              <a:t>C</a:t>
            </a:r>
            <a:r>
              <a:rPr lang="en-US" sz="2400" kern="0" baseline="-25000" dirty="0" err="1" smtClean="0"/>
              <a:t>in</a:t>
            </a:r>
            <a:r>
              <a:rPr lang="en-US" sz="2400" kern="0" dirty="0" smtClean="0"/>
              <a:t>) </a:t>
            </a:r>
            <a:endParaRPr lang="en-US" sz="2400" kern="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27316950"/>
              </p:ext>
            </p:extLst>
          </p:nvPr>
        </p:nvGraphicFramePr>
        <p:xfrm>
          <a:off x="1835696" y="2983235"/>
          <a:ext cx="4755116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7" name="VISIO" r:id="rId5" imgW="1247040" imgH="805320" progId="Visio.Drawing.6">
                  <p:embed/>
                </p:oleObj>
              </mc:Choice>
              <mc:Fallback>
                <p:oleObj name="VISIO" r:id="rId5" imgW="1247040" imgH="805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983235"/>
                        <a:ext cx="4755116" cy="306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496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Some Definitions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1163972"/>
            <a:ext cx="9144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非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Complement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variable with a bar over it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</a:t>
            </a: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项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Literal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variable or its complement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</a:t>
            </a: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蕴含项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Implicant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product of literals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</a:t>
            </a: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ABC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BC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最小项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Minterm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product that includes all input variables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</a:t>
            </a: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ABC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ABC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ABC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最大项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Maxterm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sum that includes all input variables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</a:t>
            </a: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(A+B+C)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(A+B+C)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(A+B+C)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132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</a:t>
            </a:r>
            <a:r>
              <a:rPr lang="en-US" altLang="zh-CN" dirty="0"/>
              <a:t>um-</a:t>
            </a:r>
            <a:r>
              <a:rPr lang="en-US" altLang="zh-CN" b="1" dirty="0"/>
              <a:t>o</a:t>
            </a:r>
            <a:r>
              <a:rPr lang="en-US" altLang="zh-CN" dirty="0"/>
              <a:t>f-</a:t>
            </a:r>
            <a:r>
              <a:rPr lang="en-US" altLang="zh-CN" b="1" dirty="0"/>
              <a:t>P</a:t>
            </a:r>
            <a:r>
              <a:rPr lang="en-US" altLang="zh-CN" dirty="0"/>
              <a:t>roducts (SOP) Form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4" name="Rectangle 8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1520" y="980728"/>
            <a:ext cx="8816280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Tx/>
              <a:buChar char="•"/>
            </a:pPr>
            <a:r>
              <a:rPr kumimoji="0" lang="en-US" dirty="0">
                <a:solidFill>
                  <a:prstClr val="black"/>
                </a:solidFill>
                <a:latin typeface="Times New Roman" pitchFamily="18" charset="0"/>
                <a:ea typeface="+mn-ea"/>
                <a:cs typeface="Arial" charset="0"/>
              </a:rPr>
              <a:t>All </a:t>
            </a:r>
            <a:r>
              <a:rPr kumimoji="0" lang="en-US" dirty="0" smtClean="0">
                <a:solidFill>
                  <a:prstClr val="black"/>
                </a:solidFill>
                <a:latin typeface="Times New Roman" pitchFamily="18" charset="0"/>
                <a:ea typeface="+mn-ea"/>
                <a:cs typeface="Arial" charset="0"/>
              </a:rPr>
              <a:t>equations </a:t>
            </a:r>
            <a:r>
              <a:rPr kumimoji="0" lang="en-US" dirty="0">
                <a:solidFill>
                  <a:prstClr val="black"/>
                </a:solidFill>
                <a:latin typeface="Times New Roman" pitchFamily="18" charset="0"/>
                <a:ea typeface="+mn-ea"/>
                <a:cs typeface="Arial" charset="0"/>
              </a:rPr>
              <a:t>can be written in SOP form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Tx/>
              <a:buChar char="•"/>
            </a:pPr>
            <a:r>
              <a:rPr kumimoji="0" lang="en-US" dirty="0">
                <a:solidFill>
                  <a:prstClr val="black"/>
                </a:solidFill>
                <a:latin typeface="Times New Roman" pitchFamily="18" charset="0"/>
                <a:ea typeface="+mn-ea"/>
                <a:cs typeface="Arial" charset="0"/>
              </a:rPr>
              <a:t>Each row </a:t>
            </a:r>
            <a:r>
              <a:rPr kumimoji="0" lang="en-US" dirty="0" smtClean="0">
                <a:solidFill>
                  <a:prstClr val="black"/>
                </a:solidFill>
                <a:latin typeface="Times New Roman" pitchFamily="18" charset="0"/>
                <a:ea typeface="+mn-ea"/>
                <a:cs typeface="Arial" charset="0"/>
              </a:rPr>
              <a:t>has </a:t>
            </a:r>
            <a:r>
              <a:rPr kumimoji="0" lang="en-US" dirty="0">
                <a:solidFill>
                  <a:prstClr val="black"/>
                </a:solidFill>
                <a:latin typeface="Times New Roman" pitchFamily="18" charset="0"/>
                <a:ea typeface="+mn-ea"/>
                <a:cs typeface="Arial" charset="0"/>
              </a:rPr>
              <a:t>a </a:t>
            </a:r>
            <a:r>
              <a:rPr kumimoji="0" lang="en-US" b="1" dirty="0" err="1">
                <a:solidFill>
                  <a:prstClr val="black"/>
                </a:solidFill>
                <a:latin typeface="Times New Roman" pitchFamily="18" charset="0"/>
                <a:ea typeface="+mn-ea"/>
                <a:cs typeface="Arial" charset="0"/>
              </a:rPr>
              <a:t>minterm</a:t>
            </a:r>
            <a:endParaRPr kumimoji="0" lang="en-US" b="1" dirty="0">
              <a:solidFill>
                <a:prstClr val="black"/>
              </a:solidFill>
              <a:latin typeface="Times New Roman" pitchFamily="18" charset="0"/>
              <a:ea typeface="+mn-ea"/>
              <a:cs typeface="Arial" charset="0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Tx/>
              <a:buChar char="•"/>
            </a:pPr>
            <a:r>
              <a:rPr kumimoji="0" lang="en-US" dirty="0">
                <a:solidFill>
                  <a:prstClr val="black"/>
                </a:solidFill>
                <a:latin typeface="Times New Roman" pitchFamily="18" charset="0"/>
                <a:ea typeface="+mn-ea"/>
                <a:cs typeface="Arial" charset="0"/>
              </a:rPr>
              <a:t>A </a:t>
            </a:r>
            <a:r>
              <a:rPr kumimoji="0" lang="en-US" dirty="0" err="1">
                <a:solidFill>
                  <a:prstClr val="black"/>
                </a:solidFill>
                <a:latin typeface="Times New Roman" pitchFamily="18" charset="0"/>
                <a:ea typeface="+mn-ea"/>
                <a:cs typeface="Arial" charset="0"/>
              </a:rPr>
              <a:t>minterm</a:t>
            </a:r>
            <a:r>
              <a:rPr kumimoji="0" lang="en-US" dirty="0">
                <a:solidFill>
                  <a:prstClr val="black"/>
                </a:solidFill>
                <a:latin typeface="Times New Roman" pitchFamily="18" charset="0"/>
                <a:ea typeface="+mn-ea"/>
                <a:cs typeface="Arial" charset="0"/>
              </a:rPr>
              <a:t> is a product (AND) of literals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Tx/>
              <a:buChar char="•"/>
            </a:pPr>
            <a:r>
              <a:rPr kumimoji="0" lang="en-US" dirty="0">
                <a:solidFill>
                  <a:prstClr val="black"/>
                </a:solidFill>
                <a:latin typeface="Times New Roman" pitchFamily="18" charset="0"/>
                <a:ea typeface="+mn-ea"/>
                <a:cs typeface="Arial" charset="0"/>
              </a:rPr>
              <a:t>Each </a:t>
            </a:r>
            <a:r>
              <a:rPr kumimoji="0" lang="en-US" dirty="0" err="1">
                <a:solidFill>
                  <a:prstClr val="black"/>
                </a:solidFill>
                <a:latin typeface="Times New Roman" pitchFamily="18" charset="0"/>
                <a:ea typeface="+mn-ea"/>
                <a:cs typeface="Arial" charset="0"/>
              </a:rPr>
              <a:t>minterm</a:t>
            </a:r>
            <a:r>
              <a:rPr kumimoji="0" lang="en-US" dirty="0">
                <a:solidFill>
                  <a:prstClr val="black"/>
                </a:solidFill>
                <a:latin typeface="Times New Roman" pitchFamily="18" charset="0"/>
                <a:ea typeface="+mn-ea"/>
                <a:cs typeface="Arial" charset="0"/>
              </a:rPr>
              <a:t> is TRUE for that row (and only that row)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Tx/>
              <a:buChar char="•"/>
            </a:pPr>
            <a:r>
              <a:rPr kumimoji="0" lang="en-US" dirty="0" smtClean="0">
                <a:solidFill>
                  <a:prstClr val="black"/>
                </a:solidFill>
                <a:latin typeface="Times New Roman" pitchFamily="18" charset="0"/>
                <a:ea typeface="+mn-ea"/>
                <a:cs typeface="Arial" charset="0"/>
              </a:rPr>
              <a:t>Form function by </a:t>
            </a:r>
            <a:r>
              <a:rPr kumimoji="0" lang="en-US" dirty="0" err="1">
                <a:solidFill>
                  <a:prstClr val="black"/>
                </a:solidFill>
                <a:latin typeface="Times New Roman" pitchFamily="18" charset="0"/>
                <a:ea typeface="+mn-ea"/>
                <a:cs typeface="Arial" charset="0"/>
              </a:rPr>
              <a:t>ORing</a:t>
            </a:r>
            <a:r>
              <a:rPr kumimoji="0" lang="en-US" dirty="0">
                <a:solidFill>
                  <a:prstClr val="black"/>
                </a:solidFill>
                <a:latin typeface="Times New Roman" pitchFamily="18" charset="0"/>
                <a:ea typeface="+mn-ea"/>
                <a:cs typeface="Arial" charset="0"/>
              </a:rPr>
              <a:t> </a:t>
            </a:r>
            <a:r>
              <a:rPr kumimoji="0" lang="en-US" dirty="0" err="1" smtClean="0">
                <a:solidFill>
                  <a:prstClr val="black"/>
                </a:solidFill>
                <a:latin typeface="Times New Roman" pitchFamily="18" charset="0"/>
                <a:ea typeface="+mn-ea"/>
                <a:cs typeface="Arial" charset="0"/>
              </a:rPr>
              <a:t>minterms</a:t>
            </a:r>
            <a:r>
              <a:rPr kumimoji="0" lang="en-US" dirty="0" smtClean="0">
                <a:solidFill>
                  <a:prstClr val="black"/>
                </a:solidFill>
                <a:latin typeface="Times New Roman" pitchFamily="18" charset="0"/>
                <a:ea typeface="+mn-ea"/>
                <a:cs typeface="Arial" charset="0"/>
              </a:rPr>
              <a:t> where </a:t>
            </a:r>
            <a:r>
              <a:rPr kumimoji="0" lang="en-US" dirty="0">
                <a:solidFill>
                  <a:prstClr val="black"/>
                </a:solidFill>
                <a:latin typeface="Times New Roman" pitchFamily="18" charset="0"/>
                <a:ea typeface="+mn-ea"/>
                <a:cs typeface="Arial" charset="0"/>
              </a:rPr>
              <a:t>the output is TRUE 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Tx/>
              <a:buChar char="•"/>
            </a:pPr>
            <a:r>
              <a:rPr kumimoji="0" lang="en-US" dirty="0">
                <a:solidFill>
                  <a:prstClr val="black"/>
                </a:solidFill>
                <a:latin typeface="Times New Roman" pitchFamily="18" charset="0"/>
                <a:ea typeface="+mn-ea"/>
                <a:cs typeface="Arial" charset="0"/>
              </a:rPr>
              <a:t>Thus, a sum (OR) of products (AND terms)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828800" y="6165304"/>
                <a:ext cx="54864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𝒀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 =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𝑭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𝑨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,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𝑩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) = </m:t>
                      </m:r>
                      <m:acc>
                        <m:accPr>
                          <m:chr m:val="̅"/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acc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  <a:cs typeface="Arial" charset="0"/>
                            </a:rPr>
                            <m:t>𝑨</m:t>
                          </m:r>
                        </m:e>
                      </m:acc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𝑩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 +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𝑨𝑩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 = </m:t>
                      </m:r>
                      <m:r>
                        <a:rPr lang="el-GR" sz="2400" b="1" i="0" dirty="0" smtClean="0">
                          <a:latin typeface="Cambria Math" panose="02040503050406030204" pitchFamily="18" charset="0"/>
                          <a:cs typeface="Arial" charset="0"/>
                        </a:rPr>
                        <m:t>𝚺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𝟏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,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𝟑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)</m:t>
                      </m:r>
                    </m:oMath>
                  </m:oMathPara>
                </a14:m>
                <a:endParaRPr lang="en-US" sz="2400" b="1" i="1" dirty="0">
                  <a:latin typeface="Times New Roman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828800" y="6165304"/>
                <a:ext cx="5486400" cy="457200"/>
              </a:xfrm>
              <a:prstGeom prst="rect">
                <a:avLst/>
              </a:prstGeom>
              <a:blipFill rotWithShape="0">
                <a:blip r:embed="rId6"/>
                <a:stretch>
                  <a:fillRect b="-20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8258"/>
              </p:ext>
            </p:extLst>
          </p:nvPr>
        </p:nvGraphicFramePr>
        <p:xfrm>
          <a:off x="2339751" y="3764088"/>
          <a:ext cx="5250736" cy="2401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58" name="VISIO" r:id="rId7" imgW="1766520" imgH="808560" progId="Visio.Drawing.6">
                  <p:embed/>
                </p:oleObj>
              </mc:Choice>
              <mc:Fallback>
                <p:oleObj name="VISIO" r:id="rId7" imgW="1766520" imgH="8085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1" y="3764088"/>
                        <a:ext cx="5250736" cy="24012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41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</a:t>
            </a:r>
            <a:r>
              <a:rPr lang="en-US" altLang="zh-CN" dirty="0"/>
              <a:t>roduct-</a:t>
            </a:r>
            <a:r>
              <a:rPr lang="en-US" altLang="zh-CN" b="1" dirty="0"/>
              <a:t>o</a:t>
            </a:r>
            <a:r>
              <a:rPr lang="en-US" altLang="zh-CN" dirty="0"/>
              <a:t>f-</a:t>
            </a:r>
            <a:r>
              <a:rPr lang="en-US" altLang="zh-CN" b="1" dirty="0"/>
              <a:t>S</a:t>
            </a:r>
            <a:r>
              <a:rPr lang="en-US" altLang="zh-CN" dirty="0"/>
              <a:t>ums (POS) </a:t>
            </a:r>
            <a:r>
              <a:rPr lang="en-US" altLang="zh-CN" dirty="0" smtClean="0"/>
              <a:t>Form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467C63-F72C-4F6C-88F4-156A0B6DC1AB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4" name="Rectangle 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3528" y="982766"/>
            <a:ext cx="7772400" cy="3166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  <a:cs typeface="Arial" charset="0"/>
              </a:rPr>
              <a:t>All Boolean equations can be written in POS form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  <a:cs typeface="Arial" charset="0"/>
              </a:rPr>
              <a:t>Each row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has </a:t>
            </a:r>
            <a:r>
              <a:rPr lang="en-US" sz="2400" dirty="0">
                <a:latin typeface="Times New Roman" pitchFamily="18" charset="0"/>
                <a:cs typeface="Arial" charset="0"/>
              </a:rPr>
              <a:t>a </a:t>
            </a:r>
            <a:r>
              <a:rPr lang="en-US" sz="2400" b="1" dirty="0" err="1">
                <a:latin typeface="Times New Roman" pitchFamily="18" charset="0"/>
                <a:cs typeface="Arial" charset="0"/>
              </a:rPr>
              <a:t>maxterm</a:t>
            </a:r>
            <a:endParaRPr lang="en-US" sz="2400" b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  <a:cs typeface="Arial" charset="0"/>
              </a:rPr>
              <a:t>A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maxterm</a:t>
            </a:r>
            <a:r>
              <a:rPr lang="en-US" sz="2400" dirty="0">
                <a:latin typeface="Times New Roman" pitchFamily="18" charset="0"/>
                <a:cs typeface="Arial" charset="0"/>
              </a:rPr>
              <a:t> is a sum (OR) of literals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  <a:cs typeface="Arial" charset="0"/>
              </a:rPr>
              <a:t>Each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maxterm</a:t>
            </a:r>
            <a:r>
              <a:rPr lang="en-US" sz="2400" dirty="0">
                <a:latin typeface="Times New Roman" pitchFamily="18" charset="0"/>
                <a:cs typeface="Arial" charset="0"/>
              </a:rPr>
              <a:t> is FALSE for that row (and only that row)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 smtClean="0">
                <a:latin typeface="Times New Roman" pitchFamily="18" charset="0"/>
                <a:cs typeface="Arial" charset="0"/>
              </a:rPr>
              <a:t>Form </a:t>
            </a:r>
            <a:r>
              <a:rPr lang="en-US" sz="2400" dirty="0">
                <a:latin typeface="Times New Roman" pitchFamily="18" charset="0"/>
                <a:cs typeface="Arial" charset="0"/>
              </a:rPr>
              <a:t>function </a:t>
            </a:r>
            <a:r>
              <a:rPr lang="en-US" sz="2400" dirty="0" smtClean="0">
                <a:latin typeface="Times New Roman" pitchFamily="18" charset="0"/>
                <a:cs typeface="Arial" charset="0"/>
              </a:rPr>
              <a:t>by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ANDing</a:t>
            </a:r>
            <a:r>
              <a:rPr lang="en-US" sz="2400" dirty="0">
                <a:latin typeface="Times New Roman" pitchFamily="18" charset="0"/>
                <a:cs typeface="Arial" charset="0"/>
              </a:rPr>
              <a:t> the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maxterms</a:t>
            </a:r>
            <a:r>
              <a:rPr lang="en-US" sz="2400" dirty="0">
                <a:latin typeface="Times New Roman" pitchFamily="18" charset="0"/>
                <a:cs typeface="Arial" charset="0"/>
              </a:rPr>
              <a:t> for which the output is FALSE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Times New Roman" pitchFamily="18" charset="0"/>
                <a:cs typeface="Arial" charset="0"/>
              </a:rPr>
              <a:t>Thus, a product (AND) of sums (OR terms)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396752" y="6212160"/>
                <a:ext cx="6271592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𝒀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 =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𝑭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𝑨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,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𝑩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) = (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𝑨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 +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𝑩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)(</m:t>
                      </m:r>
                      <m:acc>
                        <m:accPr>
                          <m:chr m:val="̅"/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accPr>
                        <m:e>
                          <m:r>
                            <a:rPr lang="en-US" altLang="zh-CN" b="1" i="1" dirty="0">
                              <a:latin typeface="Cambria Math" panose="02040503050406030204" pitchFamily="18" charset="0"/>
                              <a:cs typeface="Arial" charset="0"/>
                            </a:rPr>
                            <m:t>𝑨</m:t>
                          </m:r>
                        </m:e>
                      </m:acc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 +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𝑩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) = </m:t>
                      </m:r>
                      <m:r>
                        <a:rPr lang="el-GR" sz="2400" b="1" i="0" dirty="0" smtClean="0">
                          <a:latin typeface="Cambria Math" panose="02040503050406030204" pitchFamily="18" charset="0"/>
                          <a:cs typeface="Arial" charset="0"/>
                        </a:rPr>
                        <m:t>𝚷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𝟎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,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𝟐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Arial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Times New Roman" pitchFamily="18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Rectangle 5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396752" y="6212160"/>
                <a:ext cx="6271592" cy="457200"/>
              </a:xfrm>
              <a:prstGeom prst="rect">
                <a:avLst/>
              </a:prstGeom>
              <a:blipFill rotWithShape="0">
                <a:blip r:embed="rId6"/>
                <a:stretch>
                  <a:fillRect r="-680" b="-20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492186"/>
              </p:ext>
            </p:extLst>
          </p:nvPr>
        </p:nvGraphicFramePr>
        <p:xfrm>
          <a:off x="1981200" y="4005064"/>
          <a:ext cx="4931194" cy="2319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81" name="VISIO" r:id="rId7" imgW="1794960" imgH="844560" progId="Visio.Drawing.6">
                  <p:embed/>
                </p:oleObj>
              </mc:Choice>
              <mc:Fallback>
                <p:oleObj name="VISIO" r:id="rId7" imgW="1794960" imgH="844560" progId="Visio.Drawing.6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81200" y="4005064"/>
                        <a:ext cx="4931194" cy="2319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19301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7894</TotalTime>
  <Words>3100</Words>
  <Application>Microsoft Office PowerPoint</Application>
  <PresentationFormat>全屏显示(4:3)</PresentationFormat>
  <Paragraphs>801</Paragraphs>
  <Slides>57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57</vt:i4>
      </vt:variant>
    </vt:vector>
  </HeadingPairs>
  <TitlesOfParts>
    <vt:vector size="69" baseType="lpstr">
      <vt:lpstr>楷体</vt:lpstr>
      <vt:lpstr>宋体</vt:lpstr>
      <vt:lpstr>Arial</vt:lpstr>
      <vt:lpstr>Calibri</vt:lpstr>
      <vt:lpstr>Cambria Math</vt:lpstr>
      <vt:lpstr>Tahoma</vt:lpstr>
      <vt:lpstr>Times New Roman</vt:lpstr>
      <vt:lpstr>Wingdings</vt:lpstr>
      <vt:lpstr>Blends</vt:lpstr>
      <vt:lpstr>VISIO</vt:lpstr>
      <vt:lpstr>Equation</vt:lpstr>
      <vt:lpstr>位图图像</vt:lpstr>
      <vt:lpstr>第2章 组合逻辑设计  Combinational Logic Design</vt:lpstr>
      <vt:lpstr>Contents  </vt:lpstr>
      <vt:lpstr>Introduction</vt:lpstr>
      <vt:lpstr>Types of Logic Circuits</vt:lpstr>
      <vt:lpstr>例题2.1</vt:lpstr>
      <vt:lpstr>2.2 Boolean Equations</vt:lpstr>
      <vt:lpstr>Some Definitions</vt:lpstr>
      <vt:lpstr>Sum-of-Products (SOP) Form</vt:lpstr>
      <vt:lpstr>Product-of-Sums (POS) Form</vt:lpstr>
      <vt:lpstr>Boolean Equations Example</vt:lpstr>
      <vt:lpstr>SOP &amp; POS Form</vt:lpstr>
      <vt:lpstr>实数域</vt:lpstr>
      <vt:lpstr>各种代数结构的基本性质</vt:lpstr>
      <vt:lpstr>各种代数结构的基本性质</vt:lpstr>
      <vt:lpstr>公理</vt:lpstr>
      <vt:lpstr>Huntington公理 (1904年)</vt:lpstr>
      <vt:lpstr>PowerPoint 演示文稿</vt:lpstr>
      <vt:lpstr>Two-valued Boolean Algebra</vt:lpstr>
      <vt:lpstr>验证：二值布尔代数满足Huntington公理</vt:lpstr>
      <vt:lpstr>2.3 Boolean Algebra</vt:lpstr>
      <vt:lpstr>Boolean Theorems of Several Vars</vt:lpstr>
      <vt:lpstr> DeMorgan’s Theorem         Bubble Pushing</vt:lpstr>
      <vt:lpstr>例题</vt:lpstr>
      <vt:lpstr>推气泡的规则</vt:lpstr>
      <vt:lpstr>例题</vt:lpstr>
      <vt:lpstr>例题</vt:lpstr>
      <vt:lpstr>例题</vt:lpstr>
      <vt:lpstr>例题</vt:lpstr>
      <vt:lpstr>对偶定理</vt:lpstr>
      <vt:lpstr>PowerPoint 演示文稿</vt:lpstr>
      <vt:lpstr>PowerPoint 演示文稿</vt:lpstr>
      <vt:lpstr>PowerPoint 演示文稿</vt:lpstr>
      <vt:lpstr>PowerPoint 演示文稿</vt:lpstr>
      <vt:lpstr>摩根定理  DeMorgan’s Theorems</vt:lpstr>
      <vt:lpstr>反演定理</vt:lpstr>
      <vt:lpstr>PowerPoint 演示文稿</vt:lpstr>
      <vt:lpstr>Boolean function</vt:lpstr>
      <vt:lpstr>布尔函数 表达方式</vt:lpstr>
      <vt:lpstr>Circuit Schematics Rules</vt:lpstr>
      <vt:lpstr>From Logic to Gates</vt:lpstr>
      <vt:lpstr>练习</vt:lpstr>
      <vt:lpstr>General Approach</vt:lpstr>
      <vt:lpstr>函数的求反</vt:lpstr>
      <vt:lpstr>函数的求反</vt:lpstr>
      <vt:lpstr>Examples</vt:lpstr>
      <vt:lpstr>Example 1</vt:lpstr>
      <vt:lpstr>Example 2</vt:lpstr>
      <vt:lpstr>Example 3</vt:lpstr>
      <vt:lpstr>Example 4</vt:lpstr>
      <vt:lpstr>将下列布尔函数化简到最少的字母数</vt:lpstr>
      <vt:lpstr>逻辑函数的公式化简法</vt:lpstr>
      <vt:lpstr>逻辑函数的公式化简法</vt:lpstr>
      <vt:lpstr>逻辑函数的公式化简法</vt:lpstr>
      <vt:lpstr>逻辑函数的公式化简法</vt:lpstr>
      <vt:lpstr>逻辑函数的公式化简法</vt:lpstr>
      <vt:lpstr>综合练习: 化简</vt:lpstr>
      <vt:lpstr>作业 P55</vt:lpstr>
    </vt:vector>
  </TitlesOfParts>
  <Company>fudan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Boolean Algebra and Logic Gates</dc:title>
  <dc:creator>孙晓光</dc:creator>
  <cp:lastModifiedBy>sean</cp:lastModifiedBy>
  <cp:revision>450</cp:revision>
  <dcterms:created xsi:type="dcterms:W3CDTF">2003-08-04T05:13:53Z</dcterms:created>
  <dcterms:modified xsi:type="dcterms:W3CDTF">2016-09-23T23:18:22Z</dcterms:modified>
</cp:coreProperties>
</file>